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8"/>
  </p:notesMasterIdLst>
  <p:sldIdLst>
    <p:sldId id="259" r:id="rId2"/>
    <p:sldId id="260" r:id="rId3"/>
    <p:sldId id="262" r:id="rId4"/>
    <p:sldId id="261" r:id="rId5"/>
    <p:sldId id="266" r:id="rId6"/>
    <p:sldId id="267" r:id="rId7"/>
  </p:sldIdLst>
  <p:sldSz cx="5400675" cy="4321175"/>
  <p:notesSz cx="6858000" cy="9144000"/>
  <p:defaultTextStyle>
    <a:defPPr>
      <a:defRPr lang="en-US"/>
    </a:defPPr>
    <a:lvl1pPr marL="0" algn="l" defTabSz="431997" rtl="0" eaLnBrk="1" latinLnBrk="0" hangingPunct="1">
      <a:defRPr sz="851" kern="1200">
        <a:solidFill>
          <a:schemeClr val="tx1"/>
        </a:solidFill>
        <a:latin typeface="+mn-lt"/>
        <a:ea typeface="+mn-ea"/>
        <a:cs typeface="+mn-cs"/>
      </a:defRPr>
    </a:lvl1pPr>
    <a:lvl2pPr marL="215999" algn="l" defTabSz="431997" rtl="0" eaLnBrk="1" latinLnBrk="0" hangingPunct="1">
      <a:defRPr sz="851" kern="1200">
        <a:solidFill>
          <a:schemeClr val="tx1"/>
        </a:solidFill>
        <a:latin typeface="+mn-lt"/>
        <a:ea typeface="+mn-ea"/>
        <a:cs typeface="+mn-cs"/>
      </a:defRPr>
    </a:lvl2pPr>
    <a:lvl3pPr marL="431997" algn="l" defTabSz="431997" rtl="0" eaLnBrk="1" latinLnBrk="0" hangingPunct="1">
      <a:defRPr sz="851" kern="1200">
        <a:solidFill>
          <a:schemeClr val="tx1"/>
        </a:solidFill>
        <a:latin typeface="+mn-lt"/>
        <a:ea typeface="+mn-ea"/>
        <a:cs typeface="+mn-cs"/>
      </a:defRPr>
    </a:lvl3pPr>
    <a:lvl4pPr marL="647996" algn="l" defTabSz="431997" rtl="0" eaLnBrk="1" latinLnBrk="0" hangingPunct="1">
      <a:defRPr sz="851" kern="1200">
        <a:solidFill>
          <a:schemeClr val="tx1"/>
        </a:solidFill>
        <a:latin typeface="+mn-lt"/>
        <a:ea typeface="+mn-ea"/>
        <a:cs typeface="+mn-cs"/>
      </a:defRPr>
    </a:lvl4pPr>
    <a:lvl5pPr marL="863994" algn="l" defTabSz="431997" rtl="0" eaLnBrk="1" latinLnBrk="0" hangingPunct="1">
      <a:defRPr sz="851" kern="1200">
        <a:solidFill>
          <a:schemeClr val="tx1"/>
        </a:solidFill>
        <a:latin typeface="+mn-lt"/>
        <a:ea typeface="+mn-ea"/>
        <a:cs typeface="+mn-cs"/>
      </a:defRPr>
    </a:lvl5pPr>
    <a:lvl6pPr marL="1079993" algn="l" defTabSz="431997" rtl="0" eaLnBrk="1" latinLnBrk="0" hangingPunct="1">
      <a:defRPr sz="851" kern="1200">
        <a:solidFill>
          <a:schemeClr val="tx1"/>
        </a:solidFill>
        <a:latin typeface="+mn-lt"/>
        <a:ea typeface="+mn-ea"/>
        <a:cs typeface="+mn-cs"/>
      </a:defRPr>
    </a:lvl6pPr>
    <a:lvl7pPr marL="1295992" algn="l" defTabSz="431997" rtl="0" eaLnBrk="1" latinLnBrk="0" hangingPunct="1">
      <a:defRPr sz="851" kern="1200">
        <a:solidFill>
          <a:schemeClr val="tx1"/>
        </a:solidFill>
        <a:latin typeface="+mn-lt"/>
        <a:ea typeface="+mn-ea"/>
        <a:cs typeface="+mn-cs"/>
      </a:defRPr>
    </a:lvl7pPr>
    <a:lvl8pPr marL="1511991" algn="l" defTabSz="431997" rtl="0" eaLnBrk="1" latinLnBrk="0" hangingPunct="1">
      <a:defRPr sz="851" kern="1200">
        <a:solidFill>
          <a:schemeClr val="tx1"/>
        </a:solidFill>
        <a:latin typeface="+mn-lt"/>
        <a:ea typeface="+mn-ea"/>
        <a:cs typeface="+mn-cs"/>
      </a:defRPr>
    </a:lvl8pPr>
    <a:lvl9pPr marL="1727990" algn="l" defTabSz="431997" rtl="0" eaLnBrk="1" latinLnBrk="0" hangingPunct="1">
      <a:defRPr sz="85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4" userDrawn="1">
          <p15:clr>
            <a:srgbClr val="A4A3A4"/>
          </p15:clr>
        </p15:guide>
        <p15:guide id="2" pos="1701" userDrawn="1">
          <p15:clr>
            <a:srgbClr val="A4A3A4"/>
          </p15:clr>
        </p15:guide>
        <p15:guide id="3" orient="horz" pos="13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21" autoAdjust="0"/>
    <p:restoredTop sz="86323" autoAdjust="0"/>
  </p:normalViewPr>
  <p:slideViewPr>
    <p:cSldViewPr snapToGrid="0" showGuides="1">
      <p:cViewPr varScale="1">
        <p:scale>
          <a:sx n="136" d="100"/>
          <a:sy n="136" d="100"/>
        </p:scale>
        <p:origin x="1411" y="77"/>
      </p:cViewPr>
      <p:guideLst>
        <p:guide orient="horz" pos="1134"/>
        <p:guide pos="1701"/>
        <p:guide orient="horz" pos="1361"/>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5B20C-5F04-4D34-A5D5-D481332F89F4}" type="datetimeFigureOut">
              <a:rPr lang="en-IN" smtClean="0"/>
              <a:pPr/>
              <a:t>02-05-2023</a:t>
            </a:fld>
            <a:endParaRPr lang="en-IN"/>
          </a:p>
        </p:txBody>
      </p:sp>
      <p:sp>
        <p:nvSpPr>
          <p:cNvPr id="4" name="Slide Image Placeholder 3"/>
          <p:cNvSpPr>
            <a:spLocks noGrp="1" noRot="1" noChangeAspect="1"/>
          </p:cNvSpPr>
          <p:nvPr>
            <p:ph type="sldImg" idx="2"/>
          </p:nvPr>
        </p:nvSpPr>
        <p:spPr>
          <a:xfrm>
            <a:off x="1500188" y="1143000"/>
            <a:ext cx="3857625"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70CF69-92D6-4A53-8DBC-2A25A3EDB4F3}" type="slidenum">
              <a:rPr lang="en-IN" smtClean="0"/>
              <a:pPr/>
              <a:t>‹#›</a:t>
            </a:fld>
            <a:endParaRPr lang="en-IN"/>
          </a:p>
        </p:txBody>
      </p:sp>
    </p:spTree>
    <p:extLst>
      <p:ext uri="{BB962C8B-B14F-4D97-AF65-F5344CB8AC3E}">
        <p14:creationId xmlns:p14="http://schemas.microsoft.com/office/powerpoint/2010/main" val="941873288"/>
      </p:ext>
    </p:extLst>
  </p:cSld>
  <p:clrMap bg1="lt1" tx1="dk1" bg2="lt2" tx2="dk2" accent1="accent1" accent2="accent2" accent3="accent3" accent4="accent4" accent5="accent5" accent6="accent6" hlink="hlink" folHlink="folHlink"/>
  <p:notesStyle>
    <a:lvl1pPr marL="0" algn="l" defTabSz="431997" rtl="0" eaLnBrk="1" latinLnBrk="0" hangingPunct="1">
      <a:defRPr sz="567" kern="1200">
        <a:solidFill>
          <a:schemeClr val="tx1"/>
        </a:solidFill>
        <a:latin typeface="+mn-lt"/>
        <a:ea typeface="+mn-ea"/>
        <a:cs typeface="+mn-cs"/>
      </a:defRPr>
    </a:lvl1pPr>
    <a:lvl2pPr marL="215999" algn="l" defTabSz="431997" rtl="0" eaLnBrk="1" latinLnBrk="0" hangingPunct="1">
      <a:defRPr sz="567" kern="1200">
        <a:solidFill>
          <a:schemeClr val="tx1"/>
        </a:solidFill>
        <a:latin typeface="+mn-lt"/>
        <a:ea typeface="+mn-ea"/>
        <a:cs typeface="+mn-cs"/>
      </a:defRPr>
    </a:lvl2pPr>
    <a:lvl3pPr marL="431997" algn="l" defTabSz="431997" rtl="0" eaLnBrk="1" latinLnBrk="0" hangingPunct="1">
      <a:defRPr sz="567" kern="1200">
        <a:solidFill>
          <a:schemeClr val="tx1"/>
        </a:solidFill>
        <a:latin typeface="+mn-lt"/>
        <a:ea typeface="+mn-ea"/>
        <a:cs typeface="+mn-cs"/>
      </a:defRPr>
    </a:lvl3pPr>
    <a:lvl4pPr marL="647996" algn="l" defTabSz="431997" rtl="0" eaLnBrk="1" latinLnBrk="0" hangingPunct="1">
      <a:defRPr sz="567" kern="1200">
        <a:solidFill>
          <a:schemeClr val="tx1"/>
        </a:solidFill>
        <a:latin typeface="+mn-lt"/>
        <a:ea typeface="+mn-ea"/>
        <a:cs typeface="+mn-cs"/>
      </a:defRPr>
    </a:lvl4pPr>
    <a:lvl5pPr marL="863994" algn="l" defTabSz="431997" rtl="0" eaLnBrk="1" latinLnBrk="0" hangingPunct="1">
      <a:defRPr sz="567" kern="1200">
        <a:solidFill>
          <a:schemeClr val="tx1"/>
        </a:solidFill>
        <a:latin typeface="+mn-lt"/>
        <a:ea typeface="+mn-ea"/>
        <a:cs typeface="+mn-cs"/>
      </a:defRPr>
    </a:lvl5pPr>
    <a:lvl6pPr marL="1079993" algn="l" defTabSz="431997" rtl="0" eaLnBrk="1" latinLnBrk="0" hangingPunct="1">
      <a:defRPr sz="567" kern="1200">
        <a:solidFill>
          <a:schemeClr val="tx1"/>
        </a:solidFill>
        <a:latin typeface="+mn-lt"/>
        <a:ea typeface="+mn-ea"/>
        <a:cs typeface="+mn-cs"/>
      </a:defRPr>
    </a:lvl6pPr>
    <a:lvl7pPr marL="1295992" algn="l" defTabSz="431997" rtl="0" eaLnBrk="1" latinLnBrk="0" hangingPunct="1">
      <a:defRPr sz="567" kern="1200">
        <a:solidFill>
          <a:schemeClr val="tx1"/>
        </a:solidFill>
        <a:latin typeface="+mn-lt"/>
        <a:ea typeface="+mn-ea"/>
        <a:cs typeface="+mn-cs"/>
      </a:defRPr>
    </a:lvl7pPr>
    <a:lvl8pPr marL="1511991" algn="l" defTabSz="431997" rtl="0" eaLnBrk="1" latinLnBrk="0" hangingPunct="1">
      <a:defRPr sz="567" kern="1200">
        <a:solidFill>
          <a:schemeClr val="tx1"/>
        </a:solidFill>
        <a:latin typeface="+mn-lt"/>
        <a:ea typeface="+mn-ea"/>
        <a:cs typeface="+mn-cs"/>
      </a:defRPr>
    </a:lvl8pPr>
    <a:lvl9pPr marL="1727990" algn="l" defTabSz="431997" rtl="0" eaLnBrk="1" latinLnBrk="0" hangingPunct="1">
      <a:defRPr sz="56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1</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2</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3</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4</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5</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6</a:t>
            </a:fld>
            <a:endParaRPr lang="en-IN"/>
          </a:p>
        </p:txBody>
      </p:sp>
    </p:spTree>
    <p:extLst>
      <p:ext uri="{BB962C8B-B14F-4D97-AF65-F5344CB8AC3E}">
        <p14:creationId xmlns:p14="http://schemas.microsoft.com/office/powerpoint/2010/main" val="2767757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databridgemarketresearch.com/"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mailto:sales@databridgemarketresearch.com"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5051" y="707193"/>
            <a:ext cx="4590574" cy="1504409"/>
          </a:xfrm>
        </p:spPr>
        <p:txBody>
          <a:bodyPr anchor="b"/>
          <a:lstStyle>
            <a:lvl1pPr algn="ctr">
              <a:defRPr sz="3150"/>
            </a:lvl1pPr>
          </a:lstStyle>
          <a:p>
            <a:r>
              <a:rPr lang="en-US" smtClean="0"/>
              <a:t>Click to edit Master title style</a:t>
            </a:r>
            <a:endParaRPr lang="en-US" dirty="0"/>
          </a:p>
        </p:txBody>
      </p:sp>
      <p:sp>
        <p:nvSpPr>
          <p:cNvPr id="3" name="Subtitle 2"/>
          <p:cNvSpPr>
            <a:spLocks noGrp="1"/>
          </p:cNvSpPr>
          <p:nvPr>
            <p:ph type="subTitle" idx="1"/>
          </p:nvPr>
        </p:nvSpPr>
        <p:spPr>
          <a:xfrm>
            <a:off x="675085" y="2269618"/>
            <a:ext cx="4050506" cy="1043283"/>
          </a:xfrm>
        </p:spPr>
        <p:txBody>
          <a:bodyPr/>
          <a:lstStyle>
            <a:lvl1pPr marL="0" indent="0" algn="ctr">
              <a:buNone/>
              <a:defRPr sz="1260"/>
            </a:lvl1pPr>
            <a:lvl2pPr marL="240030" indent="0" algn="ctr">
              <a:buNone/>
              <a:defRPr sz="1050"/>
            </a:lvl2pPr>
            <a:lvl3pPr marL="480060" indent="0" algn="ctr">
              <a:buNone/>
              <a:defRPr sz="945"/>
            </a:lvl3pPr>
            <a:lvl4pPr marL="720090" indent="0" algn="ctr">
              <a:buNone/>
              <a:defRPr sz="840"/>
            </a:lvl4pPr>
            <a:lvl5pPr marL="960120" indent="0" algn="ctr">
              <a:buNone/>
              <a:defRPr sz="840"/>
            </a:lvl5pPr>
            <a:lvl6pPr marL="1200150" indent="0" algn="ctr">
              <a:buNone/>
              <a:defRPr sz="840"/>
            </a:lvl6pPr>
            <a:lvl7pPr marL="1440180" indent="0" algn="ctr">
              <a:buNone/>
              <a:defRPr sz="840"/>
            </a:lvl7pPr>
            <a:lvl8pPr marL="1680210" indent="0" algn="ctr">
              <a:buNone/>
              <a:defRPr sz="840"/>
            </a:lvl8pPr>
            <a:lvl9pPr marL="1920240" indent="0" algn="ctr">
              <a:buNone/>
              <a:defRPr sz="84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7D90BB-0B62-4582-91BE-8690A58C4181}" type="datetime1">
              <a:rPr lang="en-IN" smtClean="0"/>
              <a:pPr/>
              <a:t>02-05-2023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0628074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1BAA7D-AF54-4F57-8B72-35DE35961BD1}" type="datetime1">
              <a:rPr lang="en-IN" smtClean="0"/>
              <a:pPr/>
              <a:t>02-05-2023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734897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64859" y="230064"/>
            <a:ext cx="1164521" cy="366199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71298" y="230064"/>
            <a:ext cx="3426053" cy="366199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252B24-EB8F-4776-88CC-726F24D98919}" type="datetime1">
              <a:rPr lang="en-IN" smtClean="0"/>
              <a:pPr/>
              <a:t>02-05-2023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4104929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Slide">
    <p:bg>
      <p:bgPr>
        <a:blipFill dpi="0" rotWithShape="1">
          <a:blip r:embed="rId2">
            <a:alphaModFix amt="5000"/>
            <a:lum/>
          </a:blip>
          <a:srcRect/>
          <a:stretch>
            <a:fillRect l="2000" t="33000" r="7000" b="23000"/>
          </a:stretch>
        </a:blipFill>
        <a:effectLst/>
      </p:bgPr>
    </p:bg>
    <p:spTree>
      <p:nvGrpSpPr>
        <p:cNvPr id="1" name=""/>
        <p:cNvGrpSpPr/>
        <p:nvPr/>
      </p:nvGrpSpPr>
      <p:grpSpPr>
        <a:xfrm>
          <a:off x="0" y="0"/>
          <a:ext cx="0" cy="0"/>
          <a:chOff x="0" y="0"/>
          <a:chExt cx="0" cy="0"/>
        </a:xfrm>
      </p:grpSpPr>
      <p:sp>
        <p:nvSpPr>
          <p:cNvPr id="8" name="Rectangle 7"/>
          <p:cNvSpPr/>
          <p:nvPr userDrawn="1"/>
        </p:nvSpPr>
        <p:spPr>
          <a:xfrm>
            <a:off x="1" y="4005089"/>
            <a:ext cx="5421432" cy="3594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866"/>
          </a:p>
        </p:txBody>
      </p:sp>
      <p:sp>
        <p:nvSpPr>
          <p:cNvPr id="12" name="Rectangle 11"/>
          <p:cNvSpPr/>
          <p:nvPr userDrawn="1"/>
        </p:nvSpPr>
        <p:spPr>
          <a:xfrm>
            <a:off x="2" y="3"/>
            <a:ext cx="5400675" cy="844690"/>
          </a:xfrm>
          <a:prstGeom prst="rect">
            <a:avLst/>
          </a:prstGeom>
          <a:solidFill>
            <a:srgbClr val="1C4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sz="469"/>
          </a:p>
        </p:txBody>
      </p:sp>
      <p:sp>
        <p:nvSpPr>
          <p:cNvPr id="13" name="Rectangle 6"/>
          <p:cNvSpPr/>
          <p:nvPr userDrawn="1"/>
        </p:nvSpPr>
        <p:spPr>
          <a:xfrm>
            <a:off x="3535754" y="3"/>
            <a:ext cx="1861654" cy="844690"/>
          </a:xfrm>
          <a:custGeom>
            <a:avLst/>
            <a:gdLst>
              <a:gd name="connsiteX0" fmla="*/ 0 w 4708785"/>
              <a:gd name="connsiteY0" fmla="*/ 0 h 1828800"/>
              <a:gd name="connsiteX1" fmla="*/ 4708785 w 4708785"/>
              <a:gd name="connsiteY1" fmla="*/ 0 h 1828800"/>
              <a:gd name="connsiteX2" fmla="*/ 4708785 w 4708785"/>
              <a:gd name="connsiteY2" fmla="*/ 1828800 h 1828800"/>
              <a:gd name="connsiteX3" fmla="*/ 0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1326776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899894 w 4708785"/>
              <a:gd name="connsiteY3" fmla="*/ 1828800 h 1828800"/>
              <a:gd name="connsiteX4" fmla="*/ 0 w 4708785"/>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08785" h="1828800">
                <a:moveTo>
                  <a:pt x="0" y="0"/>
                </a:moveTo>
                <a:lnTo>
                  <a:pt x="4708785" y="0"/>
                </a:lnTo>
                <a:lnTo>
                  <a:pt x="4708785" y="1828800"/>
                </a:lnTo>
                <a:lnTo>
                  <a:pt x="899894" y="1828800"/>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469"/>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47983" y="101261"/>
            <a:ext cx="1496210" cy="611873"/>
          </a:xfrm>
          <a:prstGeom prst="rect">
            <a:avLst/>
          </a:prstGeom>
        </p:spPr>
      </p:pic>
      <p:sp>
        <p:nvSpPr>
          <p:cNvPr id="15" name="TextBox 14"/>
          <p:cNvSpPr txBox="1"/>
          <p:nvPr userDrawn="1"/>
        </p:nvSpPr>
        <p:spPr>
          <a:xfrm>
            <a:off x="-83785" y="4048729"/>
            <a:ext cx="5611913" cy="215444"/>
          </a:xfrm>
          <a:prstGeom prst="rect">
            <a:avLst/>
          </a:prstGeom>
          <a:noFill/>
        </p:spPr>
        <p:txBody>
          <a:bodyPr wrap="square" rtlCol="0" anchor="ctr">
            <a:spAutoFit/>
          </a:bodyPr>
          <a:lstStyle/>
          <a:p>
            <a:pPr marL="0" marR="0" lvl="0" indent="0" algn="ctr" defTabSz="431997" rtl="0" eaLnBrk="1" fontAlgn="auto" latinLnBrk="0" hangingPunct="1">
              <a:lnSpc>
                <a:spcPct val="100000"/>
              </a:lnSpc>
              <a:spcBef>
                <a:spcPts val="0"/>
              </a:spcBef>
              <a:spcAft>
                <a:spcPts val="0"/>
              </a:spcAft>
              <a:buClrTx/>
              <a:buSzTx/>
              <a:buFontTx/>
              <a:buNone/>
              <a:tabLst/>
              <a:defRPr/>
            </a:pPr>
            <a:r>
              <a:rPr lang="en-US" sz="800" b="0" i="0" dirty="0" smtClean="0">
                <a:solidFill>
                  <a:schemeClr val="bg1"/>
                </a:solidFill>
                <a:latin typeface="Franklin Gothic Book" panose="020B0503020102020204" pitchFamily="34" charset="0"/>
                <a:hlinkClick r:id="rId3"/>
              </a:rPr>
              <a:t>databridgemarketresearch.com</a:t>
            </a:r>
            <a:r>
              <a:rPr lang="en-US" sz="800" b="0" i="0" baseline="0" dirty="0" smtClean="0">
                <a:solidFill>
                  <a:schemeClr val="bg1"/>
                </a:solidFill>
                <a:latin typeface="Franklin Gothic Book" panose="020B0503020102020204" pitchFamily="34" charset="0"/>
              </a:rPr>
              <a:t>   </a:t>
            </a:r>
            <a:r>
              <a:rPr lang="en-US" sz="800" b="0" i="0" kern="1200" dirty="0" smtClean="0">
                <a:solidFill>
                  <a:srgbClr val="0000FF"/>
                </a:solidFill>
                <a:latin typeface="Franklin Gothic Book" panose="020B0503020102020204" pitchFamily="34" charset="0"/>
                <a:ea typeface="+mn-ea"/>
                <a:cs typeface="+mn-cs"/>
              </a:rPr>
              <a:t>US : +1-888-387-2818  UK : +44-161-394-0625</a:t>
            </a:r>
            <a:r>
              <a:rPr lang="en-US" sz="800" b="0" i="0" dirty="0" smtClean="0">
                <a:solidFill>
                  <a:srgbClr val="0000FF"/>
                </a:solidFill>
                <a:latin typeface="Franklin Gothic Book" panose="020B0503020102020204" pitchFamily="34" charset="0"/>
              </a:rPr>
              <a:t>   </a:t>
            </a:r>
            <a:r>
              <a:rPr lang="en-US" sz="800" b="0" i="0" dirty="0" smtClean="0">
                <a:solidFill>
                  <a:srgbClr val="0000FF"/>
                </a:solidFill>
                <a:latin typeface="Franklin Gothic Book" panose="020B0503020102020204" pitchFamily="34" charset="0"/>
                <a:hlinkClick r:id="rId4"/>
              </a:rPr>
              <a:t>sales@databridgemarketresearch.com</a:t>
            </a:r>
            <a:endParaRPr lang="en-US" sz="800" b="0" i="0" dirty="0" smtClean="0">
              <a:solidFill>
                <a:srgbClr val="0000FF"/>
              </a:solidFill>
              <a:latin typeface="Franklin Gothic Book" panose="020B0503020102020204" pitchFamily="34" charset="0"/>
            </a:endParaRPr>
          </a:p>
        </p:txBody>
      </p:sp>
    </p:spTree>
    <p:extLst>
      <p:ext uri="{BB962C8B-B14F-4D97-AF65-F5344CB8AC3E}">
        <p14:creationId xmlns:p14="http://schemas.microsoft.com/office/powerpoint/2010/main" val="13712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A6EADB-D99A-496E-AAD7-87AF8398502C}" type="datetime1">
              <a:rPr lang="en-IN" smtClean="0"/>
              <a:pPr/>
              <a:t>02-05-2023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929299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8484" y="1077294"/>
            <a:ext cx="4658082" cy="1797489"/>
          </a:xfrm>
        </p:spPr>
        <p:txBody>
          <a:bodyPr anchor="b"/>
          <a:lstStyle>
            <a:lvl1pPr>
              <a:defRPr sz="3150"/>
            </a:lvl1pPr>
          </a:lstStyle>
          <a:p>
            <a:r>
              <a:rPr lang="en-US" smtClean="0"/>
              <a:t>Click to edit Master title style</a:t>
            </a:r>
            <a:endParaRPr lang="en-US" dirty="0"/>
          </a:p>
        </p:txBody>
      </p:sp>
      <p:sp>
        <p:nvSpPr>
          <p:cNvPr id="3" name="Text Placeholder 2"/>
          <p:cNvSpPr>
            <a:spLocks noGrp="1"/>
          </p:cNvSpPr>
          <p:nvPr>
            <p:ph type="body" idx="1"/>
          </p:nvPr>
        </p:nvSpPr>
        <p:spPr>
          <a:xfrm>
            <a:off x="368484" y="2891788"/>
            <a:ext cx="4658082" cy="945257"/>
          </a:xfrm>
        </p:spPr>
        <p:txBody>
          <a:bodyPr/>
          <a:lstStyle>
            <a:lvl1pPr marL="0" indent="0">
              <a:buNone/>
              <a:defRPr sz="1260">
                <a:solidFill>
                  <a:schemeClr val="tx1"/>
                </a:solidFill>
              </a:defRPr>
            </a:lvl1pPr>
            <a:lvl2pPr marL="240030" indent="0">
              <a:buNone/>
              <a:defRPr sz="1050">
                <a:solidFill>
                  <a:schemeClr val="tx1">
                    <a:tint val="75000"/>
                  </a:schemeClr>
                </a:solidFill>
              </a:defRPr>
            </a:lvl2pPr>
            <a:lvl3pPr marL="480060" indent="0">
              <a:buNone/>
              <a:defRPr sz="945">
                <a:solidFill>
                  <a:schemeClr val="tx1">
                    <a:tint val="75000"/>
                  </a:schemeClr>
                </a:solidFill>
              </a:defRPr>
            </a:lvl3pPr>
            <a:lvl4pPr marL="720090" indent="0">
              <a:buNone/>
              <a:defRPr sz="840">
                <a:solidFill>
                  <a:schemeClr val="tx1">
                    <a:tint val="75000"/>
                  </a:schemeClr>
                </a:solidFill>
              </a:defRPr>
            </a:lvl4pPr>
            <a:lvl5pPr marL="960120" indent="0">
              <a:buNone/>
              <a:defRPr sz="840">
                <a:solidFill>
                  <a:schemeClr val="tx1">
                    <a:tint val="75000"/>
                  </a:schemeClr>
                </a:solidFill>
              </a:defRPr>
            </a:lvl5pPr>
            <a:lvl6pPr marL="1200150" indent="0">
              <a:buNone/>
              <a:defRPr sz="840">
                <a:solidFill>
                  <a:schemeClr val="tx1">
                    <a:tint val="75000"/>
                  </a:schemeClr>
                </a:solidFill>
              </a:defRPr>
            </a:lvl6pPr>
            <a:lvl7pPr marL="1440180" indent="0">
              <a:buNone/>
              <a:defRPr sz="840">
                <a:solidFill>
                  <a:schemeClr val="tx1">
                    <a:tint val="75000"/>
                  </a:schemeClr>
                </a:solidFill>
              </a:defRPr>
            </a:lvl7pPr>
            <a:lvl8pPr marL="1680210" indent="0">
              <a:buNone/>
              <a:defRPr sz="840">
                <a:solidFill>
                  <a:schemeClr val="tx1">
                    <a:tint val="75000"/>
                  </a:schemeClr>
                </a:solidFill>
              </a:defRPr>
            </a:lvl8pPr>
            <a:lvl9pPr marL="1920240" indent="0">
              <a:buNone/>
              <a:defRPr sz="84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86DA55-7DEC-483D-BE0E-F6554114C6E6}" type="datetime1">
              <a:rPr lang="en-IN" smtClean="0"/>
              <a:pPr/>
              <a:t>02-05-2023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574683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71297"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734093"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58B80E5-37A9-46E4-BCA2-DC202B3533A1}" type="datetime1">
              <a:rPr lang="en-IN" smtClean="0"/>
              <a:pPr/>
              <a:t>02-05-2023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60031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2000" y="230064"/>
            <a:ext cx="4658082" cy="83522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72001" y="1059288"/>
            <a:ext cx="2284738"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4" name="Content Placeholder 3"/>
          <p:cNvSpPr>
            <a:spLocks noGrp="1"/>
          </p:cNvSpPr>
          <p:nvPr>
            <p:ph sz="half" idx="2"/>
          </p:nvPr>
        </p:nvSpPr>
        <p:spPr>
          <a:xfrm>
            <a:off x="372001" y="1578429"/>
            <a:ext cx="2284738"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734092" y="1059288"/>
            <a:ext cx="2295990"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6" name="Content Placeholder 5"/>
          <p:cNvSpPr>
            <a:spLocks noGrp="1"/>
          </p:cNvSpPr>
          <p:nvPr>
            <p:ph sz="quarter" idx="4"/>
          </p:nvPr>
        </p:nvSpPr>
        <p:spPr>
          <a:xfrm>
            <a:off x="2734092" y="1578429"/>
            <a:ext cx="2295990"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396D29-65BC-434F-BDBF-4F3327BB406C}" type="datetime1">
              <a:rPr lang="en-IN" smtClean="0"/>
              <a:pPr/>
              <a:t>02-05-2023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745409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F479E38-4F00-4C6C-A8A5-D1D00FD1F5E5}" type="datetime1">
              <a:rPr lang="en-IN" smtClean="0"/>
              <a:pPr/>
              <a:t>02-05-2023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2422068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2ABDC8-0286-45D6-98FB-BDC85AEB1CA8}" type="datetime1">
              <a:rPr lang="en-IN" smtClean="0"/>
              <a:pPr/>
              <a:t>02-05-2023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031984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Content Placeholder 2"/>
          <p:cNvSpPr>
            <a:spLocks noGrp="1"/>
          </p:cNvSpPr>
          <p:nvPr>
            <p:ph idx="1"/>
          </p:nvPr>
        </p:nvSpPr>
        <p:spPr>
          <a:xfrm>
            <a:off x="2295990" y="622171"/>
            <a:ext cx="2734092" cy="3070835"/>
          </a:xfrm>
        </p:spPr>
        <p:txBody>
          <a:bodyPr/>
          <a:lstStyle>
            <a:lvl1pPr>
              <a:defRPr sz="1680"/>
            </a:lvl1pPr>
            <a:lvl2pPr>
              <a:defRPr sz="1470"/>
            </a:lvl2pPr>
            <a:lvl3pPr>
              <a:defRPr sz="1260"/>
            </a:lvl3pPr>
            <a:lvl4pPr>
              <a:defRPr sz="1050"/>
            </a:lvl4pPr>
            <a:lvl5pPr>
              <a:defRPr sz="1050"/>
            </a:lvl5pPr>
            <a:lvl6pPr>
              <a:defRPr sz="1050"/>
            </a:lvl6pPr>
            <a:lvl7pPr>
              <a:defRPr sz="1050"/>
            </a:lvl7pPr>
            <a:lvl8pPr>
              <a:defRPr sz="1050"/>
            </a:lvl8pPr>
            <a:lvl9pPr>
              <a:defRPr sz="10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EA0347-EDAE-4122-8257-BF6433FC0D92}" type="datetime1">
              <a:rPr lang="en-IN" smtClean="0"/>
              <a:pPr/>
              <a:t>02-05-2023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574193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95990" y="622171"/>
            <a:ext cx="2734092" cy="3070835"/>
          </a:xfrm>
        </p:spPr>
        <p:txBody>
          <a:bodyPr anchor="t"/>
          <a:lstStyle>
            <a:lvl1pPr marL="0" indent="0">
              <a:buNone/>
              <a:defRPr sz="1680"/>
            </a:lvl1pPr>
            <a:lvl2pPr marL="240030" indent="0">
              <a:buNone/>
              <a:defRPr sz="1470"/>
            </a:lvl2pPr>
            <a:lvl3pPr marL="480060" indent="0">
              <a:buNone/>
              <a:defRPr sz="1260"/>
            </a:lvl3pPr>
            <a:lvl4pPr marL="720090" indent="0">
              <a:buNone/>
              <a:defRPr sz="1050"/>
            </a:lvl4pPr>
            <a:lvl5pPr marL="960120" indent="0">
              <a:buNone/>
              <a:defRPr sz="1050"/>
            </a:lvl5pPr>
            <a:lvl6pPr marL="1200150" indent="0">
              <a:buNone/>
              <a:defRPr sz="1050"/>
            </a:lvl6pPr>
            <a:lvl7pPr marL="1440180" indent="0">
              <a:buNone/>
              <a:defRPr sz="1050"/>
            </a:lvl7pPr>
            <a:lvl8pPr marL="1680210" indent="0">
              <a:buNone/>
              <a:defRPr sz="1050"/>
            </a:lvl8pPr>
            <a:lvl9pPr marL="1920240" indent="0">
              <a:buNone/>
              <a:defRPr sz="1050"/>
            </a:lvl9pPr>
          </a:lstStyle>
          <a:p>
            <a:r>
              <a:rPr lang="en-US" smtClean="0"/>
              <a:t>Click icon to add picture</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73649E-F9DF-48EE-95A7-A897083E4008}" type="datetime1">
              <a:rPr lang="en-IN" smtClean="0"/>
              <a:pPr/>
              <a:t>02-05-2023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05019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71297" y="230064"/>
            <a:ext cx="4658082" cy="8352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71297" y="1150313"/>
            <a:ext cx="4658082" cy="274174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1296" y="4005090"/>
            <a:ext cx="1215152" cy="230063"/>
          </a:xfrm>
          <a:prstGeom prst="rect">
            <a:avLst/>
          </a:prstGeom>
        </p:spPr>
        <p:txBody>
          <a:bodyPr vert="horz" lIns="91440" tIns="45720" rIns="91440" bIns="45720" rtlCol="0" anchor="ctr"/>
          <a:lstStyle>
            <a:lvl1pPr algn="l">
              <a:defRPr sz="630">
                <a:solidFill>
                  <a:schemeClr val="tx1">
                    <a:tint val="75000"/>
                  </a:schemeClr>
                </a:solidFill>
              </a:defRPr>
            </a:lvl1pPr>
          </a:lstStyle>
          <a:p>
            <a:fld id="{C37D90BB-0B62-4582-91BE-8690A58C4181}" type="datetime1">
              <a:rPr lang="en-IN" smtClean="0"/>
              <a:pPr/>
              <a:t>02-05-2023</a:t>
            </a:fld>
            <a:endParaRPr lang="en-IN"/>
          </a:p>
        </p:txBody>
      </p:sp>
      <p:sp>
        <p:nvSpPr>
          <p:cNvPr id="5" name="Footer Placeholder 4"/>
          <p:cNvSpPr>
            <a:spLocks noGrp="1"/>
          </p:cNvSpPr>
          <p:nvPr>
            <p:ph type="ftr" sz="quarter" idx="3"/>
          </p:nvPr>
        </p:nvSpPr>
        <p:spPr>
          <a:xfrm>
            <a:off x="1788974" y="4005090"/>
            <a:ext cx="1822728" cy="230063"/>
          </a:xfrm>
          <a:prstGeom prst="rect">
            <a:avLst/>
          </a:prstGeom>
        </p:spPr>
        <p:txBody>
          <a:bodyPr vert="horz" lIns="91440" tIns="45720" rIns="91440" bIns="45720" rtlCol="0" anchor="ctr"/>
          <a:lstStyle>
            <a:lvl1pPr algn="ctr">
              <a:defRPr sz="63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3814227" y="4005090"/>
            <a:ext cx="1215152" cy="230063"/>
          </a:xfrm>
          <a:prstGeom prst="rect">
            <a:avLst/>
          </a:prstGeom>
        </p:spPr>
        <p:txBody>
          <a:bodyPr vert="horz" lIns="91440" tIns="45720" rIns="91440" bIns="45720" rtlCol="0" anchor="ctr"/>
          <a:lstStyle>
            <a:lvl1pPr algn="r">
              <a:defRPr sz="630">
                <a:solidFill>
                  <a:schemeClr val="tx1">
                    <a:tint val="75000"/>
                  </a:schemeClr>
                </a:solidFill>
              </a:defRPr>
            </a:lvl1pPr>
          </a:lstStyle>
          <a:p>
            <a:fld id="{E07B1083-D4EA-45A6-A454-5DCB5BFF23F8}" type="slidenum">
              <a:rPr lang="en-IN" smtClean="0"/>
              <a:pPr/>
              <a:t>‹#›</a:t>
            </a:fld>
            <a:endParaRPr lang="en-IN"/>
          </a:p>
        </p:txBody>
      </p:sp>
    </p:spTree>
    <p:extLst>
      <p:ext uri="{BB962C8B-B14F-4D97-AF65-F5344CB8AC3E}">
        <p14:creationId xmlns:p14="http://schemas.microsoft.com/office/powerpoint/2010/main" val="21156569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2" r:id="rId12"/>
  </p:sldLayoutIdLst>
  <p:hf hdr="0" ftr="0" dt="0"/>
  <p:txStyles>
    <p:titleStyle>
      <a:lvl1pPr algn="l" defTabSz="480060" rtl="0" eaLnBrk="1" latinLnBrk="0" hangingPunct="1">
        <a:lnSpc>
          <a:spcPct val="90000"/>
        </a:lnSpc>
        <a:spcBef>
          <a:spcPct val="0"/>
        </a:spcBef>
        <a:buNone/>
        <a:defRPr sz="2310" kern="1200">
          <a:solidFill>
            <a:schemeClr val="tx1"/>
          </a:solidFill>
          <a:latin typeface="+mj-lt"/>
          <a:ea typeface="+mj-ea"/>
          <a:cs typeface="+mj-cs"/>
        </a:defRPr>
      </a:lvl1pPr>
    </p:titleStyle>
    <p:bodyStyle>
      <a:lvl1pPr marL="120015" indent="-120015" algn="l" defTabSz="480060" rtl="0" eaLnBrk="1" latinLnBrk="0" hangingPunct="1">
        <a:lnSpc>
          <a:spcPct val="90000"/>
        </a:lnSpc>
        <a:spcBef>
          <a:spcPts val="525"/>
        </a:spcBef>
        <a:buFont typeface="Arial" panose="020B0604020202020204" pitchFamily="34" charset="0"/>
        <a:buChar char="•"/>
        <a:defRPr sz="1470" kern="1200">
          <a:solidFill>
            <a:schemeClr val="tx1"/>
          </a:solidFill>
          <a:latin typeface="+mn-lt"/>
          <a:ea typeface="+mn-ea"/>
          <a:cs typeface="+mn-cs"/>
        </a:defRPr>
      </a:lvl1pPr>
      <a:lvl2pPr marL="360045" indent="-120015" algn="l" defTabSz="480060" rtl="0" eaLnBrk="1" latinLnBrk="0" hangingPunct="1">
        <a:lnSpc>
          <a:spcPct val="90000"/>
        </a:lnSpc>
        <a:spcBef>
          <a:spcPts val="263"/>
        </a:spcBef>
        <a:buFont typeface="Arial" panose="020B0604020202020204" pitchFamily="34" charset="0"/>
        <a:buChar char="•"/>
        <a:defRPr sz="1260" kern="1200">
          <a:solidFill>
            <a:schemeClr val="tx1"/>
          </a:solidFill>
          <a:latin typeface="+mn-lt"/>
          <a:ea typeface="+mn-ea"/>
          <a:cs typeface="+mn-cs"/>
        </a:defRPr>
      </a:lvl2pPr>
      <a:lvl3pPr marL="600075" indent="-120015" algn="l" defTabSz="480060" rtl="0" eaLnBrk="1" latinLnBrk="0" hangingPunct="1">
        <a:lnSpc>
          <a:spcPct val="90000"/>
        </a:lnSpc>
        <a:spcBef>
          <a:spcPts val="263"/>
        </a:spcBef>
        <a:buFont typeface="Arial" panose="020B0604020202020204" pitchFamily="34" charset="0"/>
        <a:buChar char="•"/>
        <a:defRPr sz="1050" kern="1200">
          <a:solidFill>
            <a:schemeClr val="tx1"/>
          </a:solidFill>
          <a:latin typeface="+mn-lt"/>
          <a:ea typeface="+mn-ea"/>
          <a:cs typeface="+mn-cs"/>
        </a:defRPr>
      </a:lvl3pPr>
      <a:lvl4pPr marL="84010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4pPr>
      <a:lvl5pPr marL="108013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5pPr>
      <a:lvl6pPr marL="132016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6pPr>
      <a:lvl7pPr marL="156019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7pPr>
      <a:lvl8pPr marL="180022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8pPr>
      <a:lvl9pPr marL="204025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9pPr>
    </p:bodyStyle>
    <p:otherStyle>
      <a:defPPr>
        <a:defRPr lang="en-US"/>
      </a:defPPr>
      <a:lvl1pPr marL="0" algn="l" defTabSz="480060" rtl="0" eaLnBrk="1" latinLnBrk="0" hangingPunct="1">
        <a:defRPr sz="945" kern="1200">
          <a:solidFill>
            <a:schemeClr val="tx1"/>
          </a:solidFill>
          <a:latin typeface="+mn-lt"/>
          <a:ea typeface="+mn-ea"/>
          <a:cs typeface="+mn-cs"/>
        </a:defRPr>
      </a:lvl1pPr>
      <a:lvl2pPr marL="240030" algn="l" defTabSz="480060" rtl="0" eaLnBrk="1" latinLnBrk="0" hangingPunct="1">
        <a:defRPr sz="945" kern="1200">
          <a:solidFill>
            <a:schemeClr val="tx1"/>
          </a:solidFill>
          <a:latin typeface="+mn-lt"/>
          <a:ea typeface="+mn-ea"/>
          <a:cs typeface="+mn-cs"/>
        </a:defRPr>
      </a:lvl2pPr>
      <a:lvl3pPr marL="480060" algn="l" defTabSz="480060" rtl="0" eaLnBrk="1" latinLnBrk="0" hangingPunct="1">
        <a:defRPr sz="945" kern="1200">
          <a:solidFill>
            <a:schemeClr val="tx1"/>
          </a:solidFill>
          <a:latin typeface="+mn-lt"/>
          <a:ea typeface="+mn-ea"/>
          <a:cs typeface="+mn-cs"/>
        </a:defRPr>
      </a:lvl3pPr>
      <a:lvl4pPr marL="720090" algn="l" defTabSz="480060" rtl="0" eaLnBrk="1" latinLnBrk="0" hangingPunct="1">
        <a:defRPr sz="945" kern="1200">
          <a:solidFill>
            <a:schemeClr val="tx1"/>
          </a:solidFill>
          <a:latin typeface="+mn-lt"/>
          <a:ea typeface="+mn-ea"/>
          <a:cs typeface="+mn-cs"/>
        </a:defRPr>
      </a:lvl4pPr>
      <a:lvl5pPr marL="960120" algn="l" defTabSz="480060" rtl="0" eaLnBrk="1" latinLnBrk="0" hangingPunct="1">
        <a:defRPr sz="945" kern="1200">
          <a:solidFill>
            <a:schemeClr val="tx1"/>
          </a:solidFill>
          <a:latin typeface="+mn-lt"/>
          <a:ea typeface="+mn-ea"/>
          <a:cs typeface="+mn-cs"/>
        </a:defRPr>
      </a:lvl5pPr>
      <a:lvl6pPr marL="1200150" algn="l" defTabSz="480060" rtl="0" eaLnBrk="1" latinLnBrk="0" hangingPunct="1">
        <a:defRPr sz="945" kern="1200">
          <a:solidFill>
            <a:schemeClr val="tx1"/>
          </a:solidFill>
          <a:latin typeface="+mn-lt"/>
          <a:ea typeface="+mn-ea"/>
          <a:cs typeface="+mn-cs"/>
        </a:defRPr>
      </a:lvl6pPr>
      <a:lvl7pPr marL="1440180" algn="l" defTabSz="480060" rtl="0" eaLnBrk="1" latinLnBrk="0" hangingPunct="1">
        <a:defRPr sz="945" kern="1200">
          <a:solidFill>
            <a:schemeClr val="tx1"/>
          </a:solidFill>
          <a:latin typeface="+mn-lt"/>
          <a:ea typeface="+mn-ea"/>
          <a:cs typeface="+mn-cs"/>
        </a:defRPr>
      </a:lvl7pPr>
      <a:lvl8pPr marL="1680210" algn="l" defTabSz="480060" rtl="0" eaLnBrk="1" latinLnBrk="0" hangingPunct="1">
        <a:defRPr sz="945" kern="1200">
          <a:solidFill>
            <a:schemeClr val="tx1"/>
          </a:solidFill>
          <a:latin typeface="+mn-lt"/>
          <a:ea typeface="+mn-ea"/>
          <a:cs typeface="+mn-cs"/>
        </a:defRPr>
      </a:lvl8pPr>
      <a:lvl9pPr marL="1920240" algn="l" defTabSz="480060" rtl="0" eaLnBrk="1" latinLnBrk="0" hangingPunct="1">
        <a:defRPr sz="94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atabridgemarketresearch.com/reports/global-bone-metastasis-marke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www.databridgemarketresearch.com/toc/?dbmr=global-bone-metastasis-market"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s://www.databridgemarketresearch.com/inquire-before-buying/?dbmr=global-bone-metastasis-market"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www.databridgemarketresearch.com/request-a-sample/?dbmr=global-bone-metastasis-market"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databridgemarketresearch.com/about-us/"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hyperlink" Target="mailto:Sopan.gedam@databridgemarketresearch.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1</a:t>
            </a:fld>
            <a:endParaRPr lang="en-IN" sz="787" b="1" dirty="0">
              <a:solidFill>
                <a:schemeClr val="bg1"/>
              </a:solidFill>
              <a:latin typeface="Arial" panose="020B0604020202020204" pitchFamily="34" charset="0"/>
              <a:cs typeface="Arial" panose="020B0604020202020204" pitchFamily="34" charset="0"/>
            </a:endParaRPr>
          </a:p>
        </p:txBody>
      </p:sp>
      <p:sp>
        <p:nvSpPr>
          <p:cNvPr id="5" name="TextBox 4"/>
          <p:cNvSpPr txBox="1"/>
          <p:nvPr/>
        </p:nvSpPr>
        <p:spPr>
          <a:xfrm>
            <a:off x="78538" y="0"/>
            <a:ext cx="3552825" cy="784830"/>
          </a:xfrm>
          <a:prstGeom prst="rect">
            <a:avLst/>
          </a:prstGeom>
          <a:noFill/>
        </p:spPr>
        <p:txBody>
          <a:bodyPr wrap="square" rtlCol="0">
            <a:spAutoFit/>
          </a:bodyPr>
          <a:lstStyle/>
          <a:p>
            <a:r>
              <a:rPr lang="en-GB" sz="1500" b="1" dirty="0" smtClean="0">
                <a:solidFill>
                  <a:schemeClr val="bg1"/>
                </a:solidFill>
              </a:rPr>
              <a:t>Global </a:t>
            </a:r>
            <a:r>
              <a:rPr lang="en-GB" sz="1500" b="1" dirty="0" smtClean="0">
                <a:solidFill>
                  <a:schemeClr val="bg1"/>
                </a:solidFill>
                <a:hlinkClick r:id="rId3"/>
              </a:rPr>
              <a:t>Bone Metastasis Market</a:t>
            </a:r>
            <a:r>
              <a:rPr lang="en-GB" sz="1500" b="1" dirty="0" smtClean="0">
                <a:solidFill>
                  <a:schemeClr val="bg1"/>
                </a:solidFill>
              </a:rPr>
              <a:t> </a:t>
            </a:r>
            <a:r>
              <a:rPr lang="en-IN" sz="1500" b="1" dirty="0" smtClean="0">
                <a:solidFill>
                  <a:schemeClr val="bg1"/>
                </a:solidFill>
              </a:rPr>
              <a:t>- </a:t>
            </a:r>
            <a:r>
              <a:rPr lang="en-US" sz="1500" b="1" dirty="0" smtClean="0">
                <a:solidFill>
                  <a:schemeClr val="bg1"/>
                </a:solidFill>
              </a:rPr>
              <a:t>Update </a:t>
            </a:r>
            <a:r>
              <a:rPr lang="en-US" sz="1500" b="1" dirty="0">
                <a:solidFill>
                  <a:schemeClr val="bg1"/>
                </a:solidFill>
              </a:rPr>
              <a:t>on Trends, Deals, </a:t>
            </a:r>
            <a:r>
              <a:rPr lang="en-US" sz="1500" b="1" dirty="0" smtClean="0">
                <a:solidFill>
                  <a:schemeClr val="bg1"/>
                </a:solidFill>
              </a:rPr>
              <a:t>Valuations </a:t>
            </a:r>
            <a:r>
              <a:rPr lang="en-US" sz="1500" b="1" dirty="0">
                <a:solidFill>
                  <a:schemeClr val="bg1"/>
                </a:solidFill>
              </a:rPr>
              <a:t>and Players in the Market</a:t>
            </a:r>
            <a:endParaRPr lang="en-IN" sz="1500" b="1" dirty="0">
              <a:solidFill>
                <a:schemeClr val="bg1"/>
              </a:solidFill>
            </a:endParaRPr>
          </a:p>
        </p:txBody>
      </p:sp>
      <p:sp>
        <p:nvSpPr>
          <p:cNvPr id="6" name="TextBox 5"/>
          <p:cNvSpPr txBox="1"/>
          <p:nvPr/>
        </p:nvSpPr>
        <p:spPr>
          <a:xfrm>
            <a:off x="209550" y="985049"/>
            <a:ext cx="4972050" cy="2308324"/>
          </a:xfrm>
          <a:prstGeom prst="rect">
            <a:avLst/>
          </a:prstGeom>
          <a:noFill/>
        </p:spPr>
        <p:txBody>
          <a:bodyPr wrap="square" rtlCol="0">
            <a:spAutoFit/>
          </a:bodyPr>
          <a:lstStyle/>
          <a:p>
            <a:r>
              <a:rPr lang="en-IN" sz="1200" dirty="0">
                <a:latin typeface="Times New Roman" panose="02020603050405020304" pitchFamily="18" charset="0"/>
                <a:cs typeface="Times New Roman" panose="02020603050405020304" pitchFamily="18" charset="0"/>
              </a:rPr>
              <a:t>In a fast-paced industry, when information is often needed quickly, secondary market research and thereby </a:t>
            </a:r>
            <a:r>
              <a:rPr lang="en-GB" sz="1200" dirty="0" smtClean="0">
                <a:latin typeface="Times New Roman" panose="02020603050405020304" pitchFamily="18" charset="0"/>
                <a:cs typeface="Times New Roman" panose="02020603050405020304" pitchFamily="18" charset="0"/>
                <a:hlinkClick r:id="rId3"/>
              </a:rPr>
              <a:t>Global Bone Metastasis Market</a:t>
            </a:r>
            <a:r>
              <a:rPr lang="en-IN" sz="1200" dirty="0" smtClean="0">
                <a:latin typeface="Times New Roman" panose="02020603050405020304" pitchFamily="18" charset="0"/>
                <a:cs typeface="Times New Roman" panose="02020603050405020304" pitchFamily="18" charset="0"/>
                <a:hlinkClick r:id="rId3"/>
              </a:rPr>
              <a:t> </a:t>
            </a:r>
            <a:r>
              <a:rPr lang="en-IN" sz="1200" dirty="0" smtClean="0">
                <a:latin typeface="Times New Roman" panose="02020603050405020304" pitchFamily="18" charset="0"/>
                <a:cs typeface="Times New Roman" panose="02020603050405020304" pitchFamily="18" charset="0"/>
              </a:rPr>
              <a:t>report </a:t>
            </a:r>
            <a:r>
              <a:rPr lang="en-IN" sz="1200" dirty="0">
                <a:latin typeface="Times New Roman" panose="02020603050405020304" pitchFamily="18" charset="0"/>
                <a:cs typeface="Times New Roman" panose="02020603050405020304" pitchFamily="18" charset="0"/>
              </a:rPr>
              <a:t>is the best way to gather that information. </a:t>
            </a:r>
          </a:p>
          <a:p>
            <a:r>
              <a:rPr lang="en-IN" sz="1200" dirty="0">
                <a:latin typeface="Times New Roman" panose="02020603050405020304" pitchFamily="18" charset="0"/>
                <a:cs typeface="Times New Roman" panose="02020603050405020304" pitchFamily="18" charset="0"/>
              </a:rPr>
              <a:t>This business report examines market by regions, especially North America, China, Europe, Southeast Asia, Japan, and India, focusing top manufacturers in global market, with respect to production, price, revenue, and market share for each manufacturer. </a:t>
            </a:r>
          </a:p>
          <a:p>
            <a:r>
              <a:rPr lang="en-IN" sz="1200" dirty="0">
                <a:latin typeface="Times New Roman" panose="02020603050405020304" pitchFamily="18" charset="0"/>
                <a:cs typeface="Times New Roman" panose="02020603050405020304" pitchFamily="18" charset="0"/>
              </a:rPr>
              <a:t>The winning </a:t>
            </a:r>
            <a:r>
              <a:rPr lang="en-GB" sz="1200" dirty="0" smtClean="0">
                <a:latin typeface="Times New Roman" panose="02020603050405020304" pitchFamily="18" charset="0"/>
                <a:cs typeface="Times New Roman" panose="02020603050405020304" pitchFamily="18" charset="0"/>
              </a:rPr>
              <a:t>Global Bone Metastasis Market</a:t>
            </a:r>
            <a:r>
              <a:rPr lang="en-IN" sz="1200" dirty="0" smtClean="0">
                <a:latin typeface="Times New Roman" panose="02020603050405020304" pitchFamily="18" charset="0"/>
                <a:cs typeface="Times New Roman" panose="02020603050405020304" pitchFamily="18" charset="0"/>
              </a:rPr>
              <a:t> </a:t>
            </a:r>
            <a:r>
              <a:rPr lang="en-IN" sz="1200" dirty="0" smtClean="0">
                <a:latin typeface="Times New Roman" panose="02020603050405020304" pitchFamily="18" charset="0"/>
                <a:cs typeface="Times New Roman" panose="02020603050405020304" pitchFamily="18" charset="0"/>
              </a:rPr>
              <a:t>report </a:t>
            </a:r>
            <a:r>
              <a:rPr lang="en-IN" sz="1200" dirty="0">
                <a:latin typeface="Times New Roman" panose="02020603050405020304" pitchFamily="18" charset="0"/>
                <a:cs typeface="Times New Roman" panose="02020603050405020304" pitchFamily="18" charset="0"/>
              </a:rPr>
              <a:t>provides an in-depth overview </a:t>
            </a:r>
            <a:r>
              <a:rPr lang="en-IN" sz="1200" dirty="0" smtClean="0">
                <a:latin typeface="Times New Roman" panose="02020603050405020304" pitchFamily="18" charset="0"/>
                <a:cs typeface="Times New Roman" panose="02020603050405020304" pitchFamily="18" charset="0"/>
              </a:rPr>
              <a:t>of </a:t>
            </a:r>
            <a:r>
              <a:rPr lang="en-IN" sz="1200" dirty="0">
                <a:latin typeface="Times New Roman" panose="02020603050405020304" pitchFamily="18" charset="0"/>
                <a:cs typeface="Times New Roman" panose="02020603050405020304" pitchFamily="18" charset="0"/>
              </a:rPr>
              <a:t>product specification, technology, product type and production analysis considering major factors such as revenue, cost, and gross margin.</a:t>
            </a:r>
            <a:br>
              <a:rPr lang="en-IN" sz="1200" dirty="0">
                <a:latin typeface="Times New Roman" panose="02020603050405020304" pitchFamily="18" charset="0"/>
                <a:cs typeface="Times New Roman" panose="02020603050405020304" pitchFamily="18" charset="0"/>
              </a:rPr>
            </a:br>
            <a:r>
              <a:rPr lang="en-IN" sz="1200" dirty="0">
                <a:latin typeface="Times New Roman" panose="02020603050405020304" pitchFamily="18" charset="0"/>
                <a:cs typeface="Times New Roman" panose="02020603050405020304" pitchFamily="18" charset="0"/>
              </a:rPr>
              <a:t/>
            </a:r>
            <a:br>
              <a:rPr lang="en-IN" sz="1200" dirty="0">
                <a:latin typeface="Times New Roman" panose="02020603050405020304" pitchFamily="18" charset="0"/>
                <a:cs typeface="Times New Roman" panose="02020603050405020304" pitchFamily="18" charset="0"/>
              </a:rPr>
            </a:br>
            <a:endParaRPr lang="en-US" sz="12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495300" y="3247202"/>
            <a:ext cx="4400550" cy="738664"/>
          </a:xfrm>
          <a:prstGeom prst="rect">
            <a:avLst/>
          </a:prstGeom>
          <a:noFill/>
        </p:spPr>
        <p:txBody>
          <a:bodyPr wrap="square" rtlCol="0">
            <a:spAutoFit/>
          </a:bodyPr>
          <a:lstStyle/>
          <a:p>
            <a:pPr algn="ctr"/>
            <a:r>
              <a:rPr lang="en-US" sz="1400" b="1" dirty="0" smtClean="0"/>
              <a:t>Browse Full Report :</a:t>
            </a:r>
          </a:p>
          <a:p>
            <a:pPr algn="ctr"/>
            <a:r>
              <a:rPr lang="en-US" sz="1400" b="1" dirty="0">
                <a:hlinkClick r:id="rId3"/>
              </a:rPr>
              <a:t>https://</a:t>
            </a:r>
            <a:r>
              <a:rPr lang="en-US" sz="1400" b="1" dirty="0" smtClean="0">
                <a:hlinkClick r:id="rId3"/>
              </a:rPr>
              <a:t>www.databridgemarketresearch.com/reports/global-bone-metastasis-market</a:t>
            </a:r>
            <a:r>
              <a:rPr lang="en-US" sz="1400" b="1" dirty="0" smtClean="0"/>
              <a:t> </a:t>
            </a:r>
            <a:endParaRPr lang="en-IN" sz="1400" b="1"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2</a:t>
            </a:fld>
            <a:endParaRPr lang="en-IN" sz="787"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228941" y="723757"/>
            <a:ext cx="4972050" cy="3277820"/>
          </a:xfrm>
          <a:prstGeom prst="rect">
            <a:avLst/>
          </a:prstGeom>
          <a:noFill/>
        </p:spPr>
        <p:txBody>
          <a:bodyPr wrap="square" rtlCol="0">
            <a:spAutoFit/>
          </a:bodyPr>
          <a:lstStyle/>
          <a:p>
            <a:pPr algn="just"/>
            <a:endParaRPr lang="en-US" sz="1100" dirty="0" smtClean="0">
              <a:latin typeface="Times New Roman" panose="02020603050405020304" pitchFamily="18" charset="0"/>
              <a:cs typeface="Times New Roman" panose="02020603050405020304" pitchFamily="18" charset="0"/>
            </a:endParaRPr>
          </a:p>
          <a:p>
            <a:pPr algn="just"/>
            <a:r>
              <a:rPr lang="en-US" sz="1100" dirty="0" smtClean="0">
                <a:latin typeface="Times New Roman" panose="02020603050405020304" pitchFamily="18" charset="0"/>
                <a:cs typeface="Times New Roman" panose="02020603050405020304" pitchFamily="18" charset="0"/>
              </a:rPr>
              <a:t>1. Use </a:t>
            </a:r>
            <a:r>
              <a:rPr lang="en-US" sz="1100" dirty="0">
                <a:latin typeface="Times New Roman" panose="02020603050405020304" pitchFamily="18" charset="0"/>
                <a:cs typeface="Times New Roman" panose="02020603050405020304" pitchFamily="18" charset="0"/>
              </a:rPr>
              <a:t>M</a:t>
            </a:r>
            <a:r>
              <a:rPr lang="en-US" sz="1100" dirty="0" smtClean="0">
                <a:latin typeface="Times New Roman" panose="02020603050405020304" pitchFamily="18" charset="0"/>
                <a:cs typeface="Times New Roman" panose="02020603050405020304" pitchFamily="18" charset="0"/>
              </a:rPr>
              <a:t>arket </a:t>
            </a:r>
            <a:r>
              <a:rPr lang="en-US" sz="1100" dirty="0">
                <a:latin typeface="Times New Roman" panose="02020603050405020304" pitchFamily="18" charset="0"/>
                <a:cs typeface="Times New Roman" panose="02020603050405020304" pitchFamily="18" charset="0"/>
              </a:rPr>
              <a:t>R</a:t>
            </a:r>
            <a:r>
              <a:rPr lang="en-US" sz="1100" dirty="0" smtClean="0">
                <a:latin typeface="Times New Roman" panose="02020603050405020304" pitchFamily="18" charset="0"/>
                <a:cs typeface="Times New Roman" panose="02020603050405020304" pitchFamily="18" charset="0"/>
              </a:rPr>
              <a:t>esearch </a:t>
            </a:r>
            <a:r>
              <a:rPr lang="en-US" sz="1100" dirty="0">
                <a:latin typeface="Times New Roman" panose="02020603050405020304" pitchFamily="18" charset="0"/>
                <a:cs typeface="Times New Roman" panose="02020603050405020304" pitchFamily="18" charset="0"/>
              </a:rPr>
              <a:t>to </a:t>
            </a:r>
            <a:r>
              <a:rPr lang="en-US" sz="1100" dirty="0" smtClean="0">
                <a:latin typeface="Times New Roman" panose="02020603050405020304" pitchFamily="18" charset="0"/>
                <a:cs typeface="Times New Roman" panose="02020603050405020304" pitchFamily="18" charset="0"/>
              </a:rPr>
              <a:t>Find </a:t>
            </a:r>
            <a:r>
              <a:rPr lang="en-US" sz="1100" dirty="0">
                <a:latin typeface="Times New Roman" panose="02020603050405020304" pitchFamily="18" charset="0"/>
                <a:cs typeface="Times New Roman" panose="02020603050405020304" pitchFamily="18" charset="0"/>
              </a:rPr>
              <a:t>C</a:t>
            </a:r>
            <a:r>
              <a:rPr lang="en-US" sz="1100" dirty="0" smtClean="0">
                <a:latin typeface="Times New Roman" panose="02020603050405020304" pitchFamily="18" charset="0"/>
                <a:cs typeface="Times New Roman" panose="02020603050405020304" pitchFamily="18" charset="0"/>
              </a:rPr>
              <a:t>ustomers</a:t>
            </a:r>
          </a:p>
          <a:p>
            <a:pPr algn="just"/>
            <a:r>
              <a:rPr lang="en-US" sz="1100" dirty="0">
                <a:latin typeface="Times New Roman" panose="02020603050405020304" pitchFamily="18" charset="0"/>
                <a:cs typeface="Times New Roman" panose="02020603050405020304" pitchFamily="18" charset="0"/>
              </a:rPr>
              <a:t>Market research blends consumer behavior and economic trends to confirm and improve your business idea</a:t>
            </a:r>
            <a:r>
              <a:rPr lang="en-US" sz="1100" dirty="0" smtClean="0">
                <a:latin typeface="Times New Roman" panose="02020603050405020304" pitchFamily="18" charset="0"/>
                <a:cs typeface="Times New Roman" panose="02020603050405020304" pitchFamily="18" charset="0"/>
              </a:rPr>
              <a:t>.</a:t>
            </a:r>
          </a:p>
          <a:p>
            <a:pPr algn="just"/>
            <a:endParaRPr lang="en-US" sz="1100" dirty="0">
              <a:latin typeface="Times New Roman" panose="02020603050405020304" pitchFamily="18" charset="0"/>
              <a:cs typeface="Times New Roman" panose="02020603050405020304" pitchFamily="18" charset="0"/>
            </a:endParaRPr>
          </a:p>
          <a:p>
            <a:pPr algn="just"/>
            <a:r>
              <a:rPr lang="en-US" sz="1100" dirty="0" smtClean="0">
                <a:latin typeface="Times New Roman" panose="02020603050405020304" pitchFamily="18" charset="0"/>
                <a:cs typeface="Times New Roman" panose="02020603050405020304" pitchFamily="18" charset="0"/>
              </a:rPr>
              <a:t>2. Use </a:t>
            </a:r>
            <a:r>
              <a:rPr lang="en-US" sz="1100" dirty="0">
                <a:latin typeface="Times New Roman" panose="02020603050405020304" pitchFamily="18" charset="0"/>
                <a:cs typeface="Times New Roman" panose="02020603050405020304" pitchFamily="18" charset="0"/>
              </a:rPr>
              <a:t>C</a:t>
            </a:r>
            <a:r>
              <a:rPr lang="en-US" sz="1100" dirty="0" smtClean="0">
                <a:latin typeface="Times New Roman" panose="02020603050405020304" pitchFamily="18" charset="0"/>
                <a:cs typeface="Times New Roman" panose="02020603050405020304" pitchFamily="18" charset="0"/>
              </a:rPr>
              <a:t>ompetitive Analysis </a:t>
            </a:r>
            <a:r>
              <a:rPr lang="en-US" sz="1100" dirty="0">
                <a:latin typeface="Times New Roman" panose="02020603050405020304" pitchFamily="18" charset="0"/>
                <a:cs typeface="Times New Roman" panose="02020603050405020304" pitchFamily="18" charset="0"/>
              </a:rPr>
              <a:t>to </a:t>
            </a:r>
            <a:r>
              <a:rPr lang="en-US" sz="1100" dirty="0" smtClean="0">
                <a:latin typeface="Times New Roman" panose="02020603050405020304" pitchFamily="18" charset="0"/>
                <a:cs typeface="Times New Roman" panose="02020603050405020304" pitchFamily="18" charset="0"/>
              </a:rPr>
              <a:t>Find </a:t>
            </a:r>
            <a:r>
              <a:rPr lang="en-US" sz="1100" dirty="0">
                <a:latin typeface="Times New Roman" panose="02020603050405020304" pitchFamily="18" charset="0"/>
                <a:cs typeface="Times New Roman" panose="02020603050405020304" pitchFamily="18" charset="0"/>
              </a:rPr>
              <a:t>a </a:t>
            </a:r>
            <a:r>
              <a:rPr lang="en-US" sz="1100" dirty="0" smtClean="0">
                <a:latin typeface="Times New Roman" panose="02020603050405020304" pitchFamily="18" charset="0"/>
                <a:cs typeface="Times New Roman" panose="02020603050405020304" pitchFamily="18" charset="0"/>
              </a:rPr>
              <a:t>Market </a:t>
            </a:r>
            <a:r>
              <a:rPr lang="en-US" sz="1100" dirty="0">
                <a:latin typeface="Times New Roman" panose="02020603050405020304" pitchFamily="18" charset="0"/>
                <a:cs typeface="Times New Roman" panose="02020603050405020304" pitchFamily="18" charset="0"/>
              </a:rPr>
              <a:t>A</a:t>
            </a:r>
            <a:r>
              <a:rPr lang="en-US" sz="1100" dirty="0" smtClean="0">
                <a:latin typeface="Times New Roman" panose="02020603050405020304" pitchFamily="18" charset="0"/>
                <a:cs typeface="Times New Roman" panose="02020603050405020304" pitchFamily="18" charset="0"/>
              </a:rPr>
              <a:t>dvantage</a:t>
            </a:r>
          </a:p>
          <a:p>
            <a:pPr algn="just"/>
            <a:r>
              <a:rPr lang="en-US" sz="1100" dirty="0">
                <a:latin typeface="Times New Roman" panose="02020603050405020304" pitchFamily="18" charset="0"/>
                <a:cs typeface="Times New Roman" panose="02020603050405020304" pitchFamily="18" charset="0"/>
              </a:rPr>
              <a:t>Competitive analysis helps you learn from businesses competing for your potential customers. This is key to defining a competitive edge that creates sustainable revenue</a:t>
            </a:r>
            <a:r>
              <a:rPr lang="en-US" sz="1100" dirty="0" smtClean="0">
                <a:latin typeface="Times New Roman" panose="02020603050405020304" pitchFamily="18" charset="0"/>
                <a:cs typeface="Times New Roman" panose="02020603050405020304" pitchFamily="18" charset="0"/>
              </a:rPr>
              <a:t>.</a:t>
            </a:r>
          </a:p>
          <a:p>
            <a:pPr algn="just"/>
            <a:endParaRPr lang="en-US" sz="1100" dirty="0">
              <a:latin typeface="Times New Roman" panose="02020603050405020304" pitchFamily="18" charset="0"/>
              <a:cs typeface="Times New Roman" panose="02020603050405020304" pitchFamily="18" charset="0"/>
            </a:endParaRPr>
          </a:p>
          <a:p>
            <a:pPr algn="just"/>
            <a:r>
              <a:rPr lang="en-US" sz="1100" dirty="0" smtClean="0">
                <a:latin typeface="Times New Roman" panose="02020603050405020304" pitchFamily="18" charset="0"/>
                <a:cs typeface="Times New Roman" panose="02020603050405020304" pitchFamily="18" charset="0"/>
              </a:rPr>
              <a:t>3. Free </a:t>
            </a:r>
            <a:r>
              <a:rPr lang="en-US" sz="1100" dirty="0">
                <a:latin typeface="Times New Roman" panose="02020603050405020304" pitchFamily="18" charset="0"/>
                <a:cs typeface="Times New Roman" panose="02020603050405020304" pitchFamily="18" charset="0"/>
              </a:rPr>
              <a:t>S</a:t>
            </a:r>
            <a:r>
              <a:rPr lang="en-US" sz="1100" dirty="0" smtClean="0">
                <a:latin typeface="Times New Roman" panose="02020603050405020304" pitchFamily="18" charset="0"/>
                <a:cs typeface="Times New Roman" panose="02020603050405020304" pitchFamily="18" charset="0"/>
              </a:rPr>
              <a:t>mall </a:t>
            </a:r>
            <a:r>
              <a:rPr lang="en-US" sz="1100" dirty="0">
                <a:latin typeface="Times New Roman" panose="02020603050405020304" pitchFamily="18" charset="0"/>
                <a:cs typeface="Times New Roman" panose="02020603050405020304" pitchFamily="18" charset="0"/>
              </a:rPr>
              <a:t>B</a:t>
            </a:r>
            <a:r>
              <a:rPr lang="en-US" sz="1100" dirty="0" smtClean="0">
                <a:latin typeface="Times New Roman" panose="02020603050405020304" pitchFamily="18" charset="0"/>
                <a:cs typeface="Times New Roman" panose="02020603050405020304" pitchFamily="18" charset="0"/>
              </a:rPr>
              <a:t>usiness Data </a:t>
            </a:r>
            <a:r>
              <a:rPr lang="en-US" sz="1100" dirty="0">
                <a:latin typeface="Times New Roman" panose="02020603050405020304" pitchFamily="18" charset="0"/>
                <a:cs typeface="Times New Roman" panose="02020603050405020304" pitchFamily="18" charset="0"/>
              </a:rPr>
              <a:t>and T</a:t>
            </a:r>
            <a:r>
              <a:rPr lang="en-US" sz="1100" dirty="0" smtClean="0">
                <a:latin typeface="Times New Roman" panose="02020603050405020304" pitchFamily="18" charset="0"/>
                <a:cs typeface="Times New Roman" panose="02020603050405020304" pitchFamily="18" charset="0"/>
              </a:rPr>
              <a:t>rends    </a:t>
            </a:r>
          </a:p>
          <a:p>
            <a:pPr algn="just"/>
            <a:r>
              <a:rPr lang="en-US" sz="1100" dirty="0">
                <a:latin typeface="Times New Roman" panose="02020603050405020304" pitchFamily="18" charset="0"/>
                <a:cs typeface="Times New Roman" panose="02020603050405020304" pitchFamily="18" charset="0"/>
              </a:rPr>
              <a:t>There are many reliable sources that provide customer and market information at no cost. Free statistics are readily available to help prospective small business owners.</a:t>
            </a:r>
          </a:p>
          <a:p>
            <a:pPr algn="just"/>
            <a:r>
              <a:rPr lang="en-IN" sz="1100" dirty="0" smtClean="0">
                <a:latin typeface="Times New Roman" panose="02020603050405020304" pitchFamily="18" charset="0"/>
                <a:cs typeface="Times New Roman" panose="02020603050405020304" pitchFamily="18" charset="0"/>
              </a:rPr>
              <a:t> </a:t>
            </a:r>
          </a:p>
          <a:p>
            <a:pPr algn="ctr"/>
            <a:endParaRPr lang="en-US" sz="1100" b="1" dirty="0"/>
          </a:p>
          <a:p>
            <a:pPr algn="ctr"/>
            <a:r>
              <a:rPr lang="en-US" sz="1400" b="1" dirty="0" smtClean="0"/>
              <a:t>Get </a:t>
            </a:r>
            <a:r>
              <a:rPr lang="en-US" sz="1400" b="1" dirty="0"/>
              <a:t>Details TOC </a:t>
            </a:r>
            <a:r>
              <a:rPr lang="en-US" sz="1400" b="1" dirty="0" smtClean="0"/>
              <a:t>:</a:t>
            </a:r>
          </a:p>
          <a:p>
            <a:pPr algn="ctr"/>
            <a:r>
              <a:rPr lang="en-US" sz="1400" dirty="0">
                <a:hlinkClick r:id="rId3"/>
              </a:rPr>
              <a:t>https://www.databridgemarketresearch.com/toc/?</a:t>
            </a:r>
            <a:r>
              <a:rPr lang="en-US" sz="1400" dirty="0" smtClean="0">
                <a:hlinkClick r:id="rId3"/>
              </a:rPr>
              <a:t>dbmr=global-bone-metastasis-market</a:t>
            </a:r>
            <a:r>
              <a:rPr lang="en-US" sz="1400" dirty="0" smtClean="0"/>
              <a:t> </a:t>
            </a:r>
            <a:endParaRPr lang="en-US" sz="1400" dirty="0"/>
          </a:p>
        </p:txBody>
      </p:sp>
      <p:sp>
        <p:nvSpPr>
          <p:cNvPr id="8" name="TextBox 7"/>
          <p:cNvSpPr txBox="1"/>
          <p:nvPr/>
        </p:nvSpPr>
        <p:spPr>
          <a:xfrm>
            <a:off x="161925" y="77426"/>
            <a:ext cx="3329420" cy="646331"/>
          </a:xfrm>
          <a:prstGeom prst="rect">
            <a:avLst/>
          </a:prstGeom>
          <a:noFill/>
        </p:spPr>
        <p:txBody>
          <a:bodyPr wrap="square" rtlCol="0">
            <a:spAutoFit/>
          </a:bodyPr>
          <a:lstStyle/>
          <a:p>
            <a:r>
              <a:rPr lang="en-IN" sz="1800" b="1" dirty="0" smtClean="0">
                <a:solidFill>
                  <a:schemeClr val="bg1"/>
                </a:solidFill>
              </a:rPr>
              <a:t>How </a:t>
            </a:r>
            <a:r>
              <a:rPr lang="en-IN" sz="1800" b="1" dirty="0">
                <a:solidFill>
                  <a:schemeClr val="bg1"/>
                </a:solidFill>
              </a:rPr>
              <a:t>Market Research Analysis helps businesses?</a:t>
            </a: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3</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44878" y="17449"/>
            <a:ext cx="3579063" cy="584775"/>
          </a:xfrm>
          <a:prstGeom prst="rect">
            <a:avLst/>
          </a:prstGeom>
          <a:noFill/>
        </p:spPr>
        <p:txBody>
          <a:bodyPr wrap="square" rtlCol="0">
            <a:spAutoFit/>
          </a:bodyPr>
          <a:lstStyle/>
          <a:p>
            <a:r>
              <a:rPr lang="en-IN" sz="1600" b="1" dirty="0" smtClean="0">
                <a:solidFill>
                  <a:schemeClr val="bg1"/>
                </a:solidFill>
              </a:rPr>
              <a:t>Market </a:t>
            </a:r>
            <a:r>
              <a:rPr lang="en-IN" sz="1600" b="1" dirty="0">
                <a:solidFill>
                  <a:schemeClr val="bg1"/>
                </a:solidFill>
              </a:rPr>
              <a:t>Segmentation in </a:t>
            </a:r>
            <a:r>
              <a:rPr lang="en-IN" sz="1600" b="1" dirty="0" smtClean="0">
                <a:solidFill>
                  <a:schemeClr val="bg1"/>
                </a:solidFill>
              </a:rPr>
              <a:t>the </a:t>
            </a:r>
            <a:r>
              <a:rPr lang="en-GB" sz="1600" b="1" dirty="0" smtClean="0">
                <a:solidFill>
                  <a:schemeClr val="bg1"/>
                </a:solidFill>
              </a:rPr>
              <a:t>Global Bone Metastasis Market</a:t>
            </a:r>
            <a:r>
              <a:rPr lang="en-IN" sz="1600" b="1" dirty="0" smtClean="0">
                <a:solidFill>
                  <a:schemeClr val="bg1"/>
                </a:solidFill>
              </a:rPr>
              <a:t> </a:t>
            </a:r>
            <a:r>
              <a:rPr lang="en-IN" sz="1600" b="1" dirty="0" smtClean="0">
                <a:solidFill>
                  <a:schemeClr val="bg1"/>
                </a:solidFill>
              </a:rPr>
              <a:t>report</a:t>
            </a:r>
            <a:endParaRPr lang="en-US" sz="1600" b="1" dirty="0">
              <a:solidFill>
                <a:schemeClr val="bg1"/>
              </a:solidFill>
            </a:endParaRPr>
          </a:p>
        </p:txBody>
      </p:sp>
      <p:sp>
        <p:nvSpPr>
          <p:cNvPr id="6" name="TextBox 5"/>
          <p:cNvSpPr txBox="1"/>
          <p:nvPr/>
        </p:nvSpPr>
        <p:spPr>
          <a:xfrm>
            <a:off x="-2" y="3226324"/>
            <a:ext cx="5400675" cy="738664"/>
          </a:xfrm>
          <a:prstGeom prst="rect">
            <a:avLst/>
          </a:prstGeom>
          <a:noFill/>
        </p:spPr>
        <p:txBody>
          <a:bodyPr wrap="square" rtlCol="0">
            <a:spAutoFit/>
          </a:bodyPr>
          <a:lstStyle/>
          <a:p>
            <a:pPr algn="ctr"/>
            <a:r>
              <a:rPr lang="en-IN" sz="1400" b="1" dirty="0" smtClean="0"/>
              <a:t>Inquire Before Buying :</a:t>
            </a:r>
          </a:p>
          <a:p>
            <a:pPr algn="ctr"/>
            <a:r>
              <a:rPr lang="en-IN" sz="1400" b="1" dirty="0">
                <a:hlinkClick r:id="rId3"/>
              </a:rPr>
              <a:t>https://www.databridgemarketresearch.com/inquire-before-buying/?</a:t>
            </a:r>
            <a:r>
              <a:rPr lang="en-IN" sz="1400" b="1" dirty="0" smtClean="0">
                <a:hlinkClick r:id="rId3"/>
              </a:rPr>
              <a:t>dbmr=global-bone-metastasis-market</a:t>
            </a:r>
            <a:r>
              <a:rPr lang="en-IN" sz="1400" b="1" dirty="0" smtClean="0"/>
              <a:t> </a:t>
            </a:r>
            <a:endParaRPr lang="en-IN" sz="1400" b="1" dirty="0" smtClean="0"/>
          </a:p>
        </p:txBody>
      </p:sp>
      <p:sp>
        <p:nvSpPr>
          <p:cNvPr id="2" name="Rectangle 1"/>
          <p:cNvSpPr/>
          <p:nvPr/>
        </p:nvSpPr>
        <p:spPr>
          <a:xfrm>
            <a:off x="119320" y="837994"/>
            <a:ext cx="5162033" cy="2408352"/>
          </a:xfrm>
          <a:prstGeom prst="rect">
            <a:avLst/>
          </a:prstGeom>
        </p:spPr>
        <p:txBody>
          <a:bodyPr wrap="square">
            <a:spAutoFit/>
          </a:bodyPr>
          <a:lstStyle/>
          <a:p>
            <a:r>
              <a:rPr lang="en-GB" sz="1100" dirty="0">
                <a:latin typeface="Times New Roman" panose="02020603050405020304" pitchFamily="18" charset="0"/>
                <a:cs typeface="Times New Roman" panose="02020603050405020304" pitchFamily="18" charset="0"/>
              </a:rPr>
              <a:t>The Bone metastasis market is segmented on the basis of type, product, origin, diagnosis, treatment and end user. The growth amongst these segments will help you </a:t>
            </a:r>
            <a:r>
              <a:rPr lang="en-GB" sz="1100" dirty="0" err="1">
                <a:latin typeface="Times New Roman" panose="02020603050405020304" pitchFamily="18" charset="0"/>
                <a:cs typeface="Times New Roman" panose="02020603050405020304" pitchFamily="18" charset="0"/>
              </a:rPr>
              <a:t>analyze</a:t>
            </a:r>
            <a:r>
              <a:rPr lang="en-GB" sz="1100" dirty="0">
                <a:latin typeface="Times New Roman" panose="02020603050405020304" pitchFamily="18" charset="0"/>
                <a:cs typeface="Times New Roman" panose="02020603050405020304" pitchFamily="18" charset="0"/>
              </a:rPr>
              <a:t> meagre growth segments in the industries, and provide the users with valuable market overview and market insights to help them in making strategic decisions for identification of core market applications</a:t>
            </a:r>
            <a:r>
              <a:rPr lang="en-GB" sz="1100" dirty="0" smtClean="0">
                <a:latin typeface="Times New Roman" panose="02020603050405020304" pitchFamily="18" charset="0"/>
                <a:cs typeface="Times New Roman" panose="02020603050405020304" pitchFamily="18" charset="0"/>
              </a:rPr>
              <a:t>.</a:t>
            </a:r>
          </a:p>
          <a:p>
            <a:endParaRPr lang="en-GB" sz="1100" dirty="0">
              <a:latin typeface="Times New Roman" panose="02020603050405020304" pitchFamily="18" charset="0"/>
              <a:cs typeface="Times New Roman" panose="02020603050405020304" pitchFamily="18" charset="0"/>
            </a:endParaRPr>
          </a:p>
          <a:p>
            <a:r>
              <a:rPr lang="en-GB" sz="1100" dirty="0" smtClean="0">
                <a:latin typeface="Times New Roman" panose="02020603050405020304" pitchFamily="18" charset="0"/>
                <a:cs typeface="Times New Roman" panose="02020603050405020304" pitchFamily="18" charset="0"/>
              </a:rPr>
              <a:t> </a:t>
            </a:r>
            <a:r>
              <a:rPr lang="en-IN" sz="1100" b="1" dirty="0" smtClean="0">
                <a:latin typeface="Times New Roman" panose="02020603050405020304" pitchFamily="18" charset="0"/>
                <a:cs typeface="Times New Roman" panose="02020603050405020304" pitchFamily="18" charset="0"/>
              </a:rPr>
              <a:t>The market is mainly segmented into</a:t>
            </a:r>
            <a:r>
              <a:rPr lang="en-GB" sz="1100" b="1" dirty="0" smtClean="0">
                <a:latin typeface="Times New Roman" panose="02020603050405020304" pitchFamily="18" charset="0"/>
                <a:cs typeface="Times New Roman" panose="02020603050405020304" pitchFamily="18" charset="0"/>
              </a:rPr>
              <a:t>:</a:t>
            </a:r>
          </a:p>
          <a:p>
            <a:pPr marL="171450" indent="-171450">
              <a:buFont typeface="Arial" panose="020B0604020202020204" pitchFamily="34" charset="0"/>
              <a:buChar char="•"/>
            </a:pPr>
            <a:r>
              <a:rPr lang="en-IN" sz="1050" dirty="0" smtClean="0">
                <a:latin typeface="Times New Roman" panose="02020603050405020304" pitchFamily="18" charset="0"/>
                <a:cs typeface="Times New Roman" panose="02020603050405020304" pitchFamily="18" charset="0"/>
              </a:rPr>
              <a:t>By </a:t>
            </a:r>
            <a:r>
              <a:rPr lang="en-IN" sz="1050" dirty="0">
                <a:latin typeface="Times New Roman" panose="02020603050405020304" pitchFamily="18" charset="0"/>
                <a:cs typeface="Times New Roman" panose="02020603050405020304" pitchFamily="18" charset="0"/>
              </a:rPr>
              <a:t>Type</a:t>
            </a:r>
          </a:p>
          <a:p>
            <a:pPr marL="171450" indent="-171450">
              <a:buFont typeface="Arial" panose="020B0604020202020204" pitchFamily="34" charset="0"/>
              <a:buChar char="•"/>
            </a:pPr>
            <a:r>
              <a:rPr lang="en-IN" sz="1050" dirty="0">
                <a:latin typeface="Times New Roman" panose="02020603050405020304" pitchFamily="18" charset="0"/>
                <a:cs typeface="Times New Roman" panose="02020603050405020304" pitchFamily="18" charset="0"/>
              </a:rPr>
              <a:t>Product</a:t>
            </a:r>
          </a:p>
          <a:p>
            <a:pPr marL="171450" indent="-171450">
              <a:buFont typeface="Arial" panose="020B0604020202020204" pitchFamily="34" charset="0"/>
              <a:buChar char="•"/>
            </a:pPr>
            <a:r>
              <a:rPr lang="en-IN" sz="1050" dirty="0">
                <a:latin typeface="Times New Roman" panose="02020603050405020304" pitchFamily="18" charset="0"/>
                <a:cs typeface="Times New Roman" panose="02020603050405020304" pitchFamily="18" charset="0"/>
              </a:rPr>
              <a:t> </a:t>
            </a:r>
            <a:r>
              <a:rPr lang="en-IN" sz="1050" dirty="0">
                <a:latin typeface="Times New Roman" panose="02020603050405020304" pitchFamily="18" charset="0"/>
                <a:cs typeface="Times New Roman" panose="02020603050405020304" pitchFamily="18" charset="0"/>
              </a:rPr>
              <a:t>Origin</a:t>
            </a:r>
          </a:p>
          <a:p>
            <a:pPr marL="171450" indent="-171450">
              <a:buFont typeface="Arial" panose="020B0604020202020204" pitchFamily="34" charset="0"/>
              <a:buChar char="•"/>
            </a:pPr>
            <a:r>
              <a:rPr lang="en-IN" sz="1050" dirty="0">
                <a:latin typeface="Times New Roman" panose="02020603050405020304" pitchFamily="18" charset="0"/>
                <a:cs typeface="Times New Roman" panose="02020603050405020304" pitchFamily="18" charset="0"/>
              </a:rPr>
              <a:t>Diagnosis</a:t>
            </a:r>
          </a:p>
          <a:p>
            <a:pPr marL="171450" indent="-171450">
              <a:buFont typeface="Arial" panose="020B0604020202020204" pitchFamily="34" charset="0"/>
              <a:buChar char="•"/>
            </a:pPr>
            <a:r>
              <a:rPr lang="en-IN" sz="1050" dirty="0">
                <a:latin typeface="Times New Roman" panose="02020603050405020304" pitchFamily="18" charset="0"/>
                <a:cs typeface="Times New Roman" panose="02020603050405020304" pitchFamily="18" charset="0"/>
              </a:rPr>
              <a:t>Treatment </a:t>
            </a:r>
            <a:endParaRPr lang="en-IN" sz="1050" dirty="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IN" sz="1050" dirty="0">
                <a:latin typeface="Times New Roman" panose="02020603050405020304" pitchFamily="18" charset="0"/>
                <a:cs typeface="Times New Roman" panose="02020603050405020304" pitchFamily="18" charset="0"/>
              </a:rPr>
              <a:t>End </a:t>
            </a:r>
            <a:r>
              <a:rPr lang="en-IN" sz="1050" dirty="0">
                <a:latin typeface="Times New Roman" panose="02020603050405020304" pitchFamily="18" charset="0"/>
                <a:cs typeface="Times New Roman" panose="02020603050405020304" pitchFamily="18" charset="0"/>
              </a:rPr>
              <a:t>User</a:t>
            </a:r>
          </a:p>
          <a:p>
            <a:pPr marL="171450" indent="-171450">
              <a:buFont typeface="Arial" panose="020B0604020202020204" pitchFamily="34" charset="0"/>
              <a:buChar char="•"/>
            </a:pPr>
            <a:r>
              <a:rPr lang="en-IN" sz="1050" dirty="0">
                <a:latin typeface="Times New Roman" panose="02020603050405020304" pitchFamily="18" charset="0"/>
                <a:cs typeface="Times New Roman" panose="02020603050405020304" pitchFamily="18" charset="0"/>
              </a:rPr>
              <a:t>Country</a:t>
            </a: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4</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207794" y="917219"/>
            <a:ext cx="5029201" cy="2631490"/>
          </a:xfrm>
          <a:prstGeom prst="rect">
            <a:avLst/>
          </a:prstGeom>
          <a:noFill/>
        </p:spPr>
        <p:txBody>
          <a:bodyPr wrap="square" rtlCol="0">
            <a:spAutoFit/>
          </a:bodyPr>
          <a:lstStyle/>
          <a:p>
            <a:r>
              <a:rPr lang="en-IN" sz="1100" dirty="0">
                <a:latin typeface="Times New Roman" panose="02020603050405020304" pitchFamily="18" charset="0"/>
                <a:cs typeface="Times New Roman" panose="02020603050405020304" pitchFamily="18" charset="0"/>
              </a:rPr>
              <a:t>The report contains market analysis and insights for various countries around the world and the needs and offerings in those countries. This market report also mentions the types of regulations and policies that are in place in various regions and segments in each country</a:t>
            </a:r>
            <a:r>
              <a:rPr lang="en-IN" sz="1100" dirty="0" smtClean="0">
                <a:latin typeface="Times New Roman" panose="02020603050405020304" pitchFamily="18" charset="0"/>
                <a:cs typeface="Times New Roman" panose="02020603050405020304" pitchFamily="18" charset="0"/>
              </a:rPr>
              <a:t>.</a:t>
            </a:r>
          </a:p>
          <a:p>
            <a:endParaRPr lang="en-US" sz="1100" dirty="0">
              <a:latin typeface="Times New Roman" panose="02020603050405020304" pitchFamily="18" charset="0"/>
              <a:cs typeface="Times New Roman" panose="02020603050405020304" pitchFamily="18" charset="0"/>
            </a:endParaRPr>
          </a:p>
          <a:p>
            <a:r>
              <a:rPr lang="en-IN" sz="1100" b="1" dirty="0" smtClean="0">
                <a:latin typeface="Times New Roman" panose="02020603050405020304" pitchFamily="18" charset="0"/>
                <a:cs typeface="Times New Roman" panose="02020603050405020304" pitchFamily="18" charset="0"/>
              </a:rPr>
              <a:t>Regions/Countries </a:t>
            </a:r>
            <a:r>
              <a:rPr lang="en-IN" sz="1100" b="1" dirty="0">
                <a:latin typeface="Times New Roman" panose="02020603050405020304" pitchFamily="18" charset="0"/>
                <a:cs typeface="Times New Roman" panose="02020603050405020304" pitchFamily="18" charset="0"/>
              </a:rPr>
              <a:t>covered in the report include</a:t>
            </a:r>
            <a:r>
              <a:rPr lang="en-IN" sz="1100" b="1" dirty="0" smtClean="0">
                <a:latin typeface="Times New Roman" panose="02020603050405020304" pitchFamily="18" charset="0"/>
                <a:cs typeface="Times New Roman" panose="02020603050405020304" pitchFamily="18" charset="0"/>
              </a:rPr>
              <a:t>;</a:t>
            </a:r>
            <a:endParaRPr lang="en-US" sz="1100" b="1" dirty="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GB" sz="1100" dirty="0">
                <a:latin typeface="Times New Roman" panose="02020603050405020304" pitchFamily="18" charset="0"/>
                <a:cs typeface="Times New Roman" panose="02020603050405020304" pitchFamily="18" charset="0"/>
              </a:rPr>
              <a:t>U.S., Canada and Mexico in [North America]</a:t>
            </a:r>
          </a:p>
          <a:p>
            <a:pPr marL="171450" indent="-171450">
              <a:buFont typeface="Arial" panose="020B0604020202020204" pitchFamily="34" charset="0"/>
              <a:buChar char="•"/>
            </a:pPr>
            <a:r>
              <a:rPr lang="en-GB" sz="1100" dirty="0">
                <a:latin typeface="Times New Roman" panose="02020603050405020304" pitchFamily="18" charset="0"/>
                <a:cs typeface="Times New Roman" panose="02020603050405020304" pitchFamily="18" charset="0"/>
              </a:rPr>
              <a:t>Germany, France, U.K., Netherlands, Switzerland, Belgium, Russia, Italy, Spain, Turkey, [Rest of Europe]</a:t>
            </a:r>
          </a:p>
          <a:p>
            <a:pPr marL="171450" indent="-171450">
              <a:buFont typeface="Arial" panose="020B0604020202020204" pitchFamily="34" charset="0"/>
              <a:buChar char="•"/>
            </a:pPr>
            <a:r>
              <a:rPr lang="en-IN" sz="1100" dirty="0">
                <a:latin typeface="Times New Roman" panose="02020603050405020304" pitchFamily="18" charset="0"/>
                <a:cs typeface="Times New Roman" panose="02020603050405020304" pitchFamily="18" charset="0"/>
              </a:rPr>
              <a:t>China, Japan, India, South Korea, Singapore, Malaysia, Australia, Thailand, Indonesia, Philippines, [Rest of Asia-Pacific (APAC)]</a:t>
            </a:r>
          </a:p>
          <a:p>
            <a:pPr marL="171450" indent="-171450">
              <a:buFont typeface="Arial" panose="020B0604020202020204" pitchFamily="34" charset="0"/>
              <a:buChar char="•"/>
            </a:pPr>
            <a:r>
              <a:rPr lang="en-GB" sz="1100" dirty="0">
                <a:latin typeface="Times New Roman" panose="02020603050405020304" pitchFamily="18" charset="0"/>
                <a:cs typeface="Times New Roman" panose="02020603050405020304" pitchFamily="18" charset="0"/>
              </a:rPr>
              <a:t>Saudi Arabia, U.A.E, South Africa, Egypt, Israel, [Rest of Middle East and Africa (MEA)]</a:t>
            </a:r>
          </a:p>
          <a:p>
            <a:pPr marL="171450" indent="-171450">
              <a:buFont typeface="Arial" panose="020B0604020202020204" pitchFamily="34" charset="0"/>
              <a:buChar char="•"/>
            </a:pPr>
            <a:r>
              <a:rPr lang="en-GB" sz="1100" dirty="0">
                <a:latin typeface="Times New Roman" panose="02020603050405020304" pitchFamily="18" charset="0"/>
                <a:cs typeface="Times New Roman" panose="02020603050405020304" pitchFamily="18" charset="0"/>
              </a:rPr>
              <a:t>Brazil, Argentina and [Rest of South America]</a:t>
            </a:r>
            <a:endParaRPr lang="en-US" sz="1100" dirty="0">
              <a:latin typeface="Times New Roman" panose="02020603050405020304" pitchFamily="18" charset="0"/>
              <a:cs typeface="Times New Roman" panose="02020603050405020304" pitchFamily="18" charset="0"/>
            </a:endParaRPr>
          </a:p>
          <a:p>
            <a:pPr algn="just"/>
            <a:endParaRPr lang="en-US" sz="1100" dirty="0" smtClean="0"/>
          </a:p>
        </p:txBody>
      </p:sp>
      <p:sp>
        <p:nvSpPr>
          <p:cNvPr id="5" name="TextBox 4"/>
          <p:cNvSpPr txBox="1"/>
          <p:nvPr/>
        </p:nvSpPr>
        <p:spPr>
          <a:xfrm>
            <a:off x="207794" y="72927"/>
            <a:ext cx="3517355" cy="646331"/>
          </a:xfrm>
          <a:prstGeom prst="rect">
            <a:avLst/>
          </a:prstGeom>
          <a:noFill/>
        </p:spPr>
        <p:txBody>
          <a:bodyPr wrap="square" rtlCol="0">
            <a:spAutoFit/>
          </a:bodyPr>
          <a:lstStyle/>
          <a:p>
            <a:r>
              <a:rPr lang="en-GB" sz="1800" b="1" dirty="0" smtClean="0">
                <a:solidFill>
                  <a:schemeClr val="bg1"/>
                </a:solidFill>
              </a:rPr>
              <a:t>Global Bone Metastasis Market</a:t>
            </a:r>
            <a:r>
              <a:rPr lang="en-IN" sz="1800" b="1" dirty="0" smtClean="0">
                <a:solidFill>
                  <a:schemeClr val="bg1"/>
                </a:solidFill>
              </a:rPr>
              <a:t> </a:t>
            </a:r>
            <a:r>
              <a:rPr lang="en-IN" sz="1800" b="1" dirty="0">
                <a:solidFill>
                  <a:schemeClr val="bg1"/>
                </a:solidFill>
              </a:rPr>
              <a:t>Industry </a:t>
            </a:r>
            <a:r>
              <a:rPr lang="en-US" sz="1800" b="1" dirty="0">
                <a:solidFill>
                  <a:schemeClr val="bg1"/>
                </a:solidFill>
              </a:rPr>
              <a:t>Growing Popularity</a:t>
            </a:r>
            <a:endParaRPr lang="en-IN" sz="1800" b="1" dirty="0">
              <a:solidFill>
                <a:schemeClr val="bg1"/>
              </a:solidFill>
            </a:endParaRPr>
          </a:p>
        </p:txBody>
      </p:sp>
      <p:sp>
        <p:nvSpPr>
          <p:cNvPr id="7" name="Rectangle 6"/>
          <p:cNvSpPr/>
          <p:nvPr/>
        </p:nvSpPr>
        <p:spPr>
          <a:xfrm>
            <a:off x="117044" y="3379622"/>
            <a:ext cx="5210702" cy="646331"/>
          </a:xfrm>
          <a:prstGeom prst="rect">
            <a:avLst/>
          </a:prstGeom>
        </p:spPr>
        <p:txBody>
          <a:bodyPr wrap="square">
            <a:spAutoFit/>
          </a:bodyPr>
          <a:lstStyle/>
          <a:p>
            <a:pPr algn="ctr"/>
            <a:r>
              <a:rPr lang="en-US" sz="1200" b="1" dirty="0" smtClean="0"/>
              <a:t>Get Exclusive Sample Report: </a:t>
            </a:r>
          </a:p>
          <a:p>
            <a:pPr algn="ctr"/>
            <a:r>
              <a:rPr lang="en-US" sz="1200" dirty="0">
                <a:hlinkClick r:id="rId3"/>
              </a:rPr>
              <a:t>https://www.databridgemarketresearch.com/request-a-sample/?</a:t>
            </a:r>
            <a:r>
              <a:rPr lang="en-US" sz="1200" dirty="0" smtClean="0">
                <a:hlinkClick r:id="rId3"/>
              </a:rPr>
              <a:t>dbmr=global-bone-metastasis-market</a:t>
            </a:r>
            <a:r>
              <a:rPr lang="en-US" sz="1200" dirty="0" smtClean="0"/>
              <a:t> </a:t>
            </a:r>
            <a:endParaRPr lang="en-US" sz="1200"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5</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71449" y="1202722"/>
            <a:ext cx="5096168" cy="2246769"/>
          </a:xfrm>
          <a:prstGeom prst="rect">
            <a:avLst/>
          </a:prstGeom>
          <a:noFill/>
        </p:spPr>
        <p:txBody>
          <a:bodyPr wrap="square" rtlCol="0">
            <a:spAutoFit/>
          </a:bodyPr>
          <a:lstStyle/>
          <a:p>
            <a:pPr marL="171450" lvl="0" indent="-171450">
              <a:buFont typeface="Wingdings" panose="05000000000000000000" pitchFamily="2" charset="2"/>
              <a:buChar char="§"/>
            </a:pPr>
            <a:r>
              <a:rPr lang="en-IN" sz="1400" dirty="0">
                <a:latin typeface="Times New Roman" panose="02020603050405020304" pitchFamily="18" charset="0"/>
                <a:cs typeface="Times New Roman" panose="02020603050405020304" pitchFamily="18" charset="0"/>
              </a:rPr>
              <a:t>DBMR publishes high quality and comprehensive market research studies to help clients acquire granular level clarity on current business trends and expected future developments. We are committed to our client’s needs, offering custom solutions that best fit for strategy development and implementation to extract tangible results.</a:t>
            </a:r>
            <a:endParaRPr lang="en-US" sz="1400" dirty="0">
              <a:latin typeface="Times New Roman" panose="02020603050405020304" pitchFamily="18" charset="0"/>
              <a:cs typeface="Times New Roman" panose="02020603050405020304" pitchFamily="18" charset="0"/>
            </a:endParaRPr>
          </a:p>
          <a:p>
            <a:pPr marL="171450" lvl="0" indent="-171450">
              <a:buFont typeface="Wingdings" panose="05000000000000000000" pitchFamily="2" charset="2"/>
              <a:buChar char="§"/>
            </a:pPr>
            <a:r>
              <a:rPr lang="en-IN" sz="1400" dirty="0">
                <a:latin typeface="Times New Roman" panose="02020603050405020304" pitchFamily="18" charset="0"/>
                <a:cs typeface="Times New Roman" panose="02020603050405020304" pitchFamily="18" charset="0"/>
              </a:rPr>
              <a:t>With a team of exceptional people including industry analysts, consultants and domain experts, leveraging their global experience, we efficiently deliver excellence in all the assignments we undertake</a:t>
            </a:r>
            <a:r>
              <a:rPr lang="en-IN"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71449" y="54812"/>
            <a:ext cx="3419475" cy="923330"/>
          </a:xfrm>
          <a:prstGeom prst="rect">
            <a:avLst/>
          </a:prstGeom>
          <a:noFill/>
        </p:spPr>
        <p:txBody>
          <a:bodyPr wrap="square" rtlCol="0">
            <a:spAutoFit/>
          </a:bodyPr>
          <a:lstStyle/>
          <a:p>
            <a:r>
              <a:rPr lang="en-IN" sz="1800" b="1" dirty="0" smtClean="0">
                <a:solidFill>
                  <a:schemeClr val="bg1"/>
                </a:solidFill>
              </a:rPr>
              <a:t>Why </a:t>
            </a:r>
            <a:r>
              <a:rPr lang="en-IN" sz="1800" b="1" dirty="0">
                <a:solidFill>
                  <a:schemeClr val="bg1"/>
                </a:solidFill>
              </a:rPr>
              <a:t>you should choose Data Bridge Market Research?</a:t>
            </a:r>
            <a:endParaRPr lang="en-US" sz="1800" b="1" dirty="0">
              <a:solidFill>
                <a:schemeClr val="bg1"/>
              </a:solidFill>
            </a:endParaRPr>
          </a:p>
          <a:p>
            <a:endParaRPr lang="en-IN" sz="1800" b="1" dirty="0">
              <a:solidFill>
                <a:schemeClr val="bg1"/>
              </a:solidFill>
            </a:endParaRP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6</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0" y="95133"/>
            <a:ext cx="3400425" cy="646331"/>
          </a:xfrm>
          <a:prstGeom prst="rect">
            <a:avLst/>
          </a:prstGeom>
          <a:noFill/>
        </p:spPr>
        <p:txBody>
          <a:bodyPr wrap="square" rtlCol="0">
            <a:spAutoFit/>
          </a:bodyPr>
          <a:lstStyle/>
          <a:p>
            <a:pPr algn="ctr"/>
            <a:r>
              <a:rPr lang="en-IN" sz="1800" b="1" dirty="0" smtClean="0">
                <a:solidFill>
                  <a:schemeClr val="bg1"/>
                </a:solidFill>
              </a:rPr>
              <a:t>About Data Bridge Market Research</a:t>
            </a:r>
            <a:endParaRPr lang="en-IN" sz="1800" b="1" dirty="0">
              <a:solidFill>
                <a:schemeClr val="bg1"/>
              </a:solidFill>
            </a:endParaRPr>
          </a:p>
        </p:txBody>
      </p:sp>
      <p:sp>
        <p:nvSpPr>
          <p:cNvPr id="7" name="TextBox 6"/>
          <p:cNvSpPr txBox="1"/>
          <p:nvPr/>
        </p:nvSpPr>
        <p:spPr>
          <a:xfrm>
            <a:off x="228600" y="942975"/>
            <a:ext cx="5048249" cy="3046988"/>
          </a:xfrm>
          <a:prstGeom prst="rect">
            <a:avLst/>
          </a:prstGeom>
          <a:noFill/>
        </p:spPr>
        <p:txBody>
          <a:bodyPr wrap="square" rtlCol="0">
            <a:spAutoFit/>
          </a:bodyPr>
          <a:lstStyle/>
          <a:p>
            <a:pPr algn="ctr"/>
            <a:r>
              <a:rPr lang="en-IN" sz="1200" b="1" dirty="0" smtClean="0"/>
              <a:t>An absolute way to forecast what future holds is to comprehend the trend today!</a:t>
            </a:r>
          </a:p>
          <a:p>
            <a:pPr algn="just"/>
            <a:r>
              <a:rPr lang="en-IN" sz="1200" dirty="0" smtClean="0"/>
              <a:t>Data Bridge Market Research set forth itself as an unconventional and </a:t>
            </a:r>
            <a:r>
              <a:rPr lang="en-IN" sz="1200" dirty="0" err="1" smtClean="0"/>
              <a:t>neoteric</a:t>
            </a:r>
            <a:r>
              <a:rPr lang="en-IN" sz="1200" dirty="0" smtClean="0"/>
              <a:t> Market research and consulting firm with unparalleled level of resilience and integrated approaches. We are determined to unearth  the best market opportunities and foster efficient information for your business to thrive in the market. Data Bridge </a:t>
            </a:r>
            <a:r>
              <a:rPr lang="en-IN" sz="1200" dirty="0" err="1" smtClean="0"/>
              <a:t>endeavors</a:t>
            </a:r>
            <a:r>
              <a:rPr lang="en-IN" sz="1200" dirty="0" smtClean="0"/>
              <a:t> to provide appropriate solutions to the complex business challenges and initiates an effortless decision-making process. </a:t>
            </a:r>
          </a:p>
          <a:p>
            <a:pPr algn="just"/>
            <a:endParaRPr lang="en-IN" sz="1200" dirty="0" smtClean="0"/>
          </a:p>
          <a:p>
            <a:pPr algn="just"/>
            <a:r>
              <a:rPr lang="en-IN" sz="1200" b="1" dirty="0" smtClean="0"/>
              <a:t>Read Continue : </a:t>
            </a:r>
            <a:r>
              <a:rPr lang="en-IN" sz="1200" b="1" dirty="0" smtClean="0">
                <a:hlinkClick r:id="rId3"/>
              </a:rPr>
              <a:t>http://databridgemarketresearch.com/about-us/</a:t>
            </a:r>
            <a:r>
              <a:rPr lang="en-IN" sz="1200" b="1" dirty="0" smtClean="0"/>
              <a:t> </a:t>
            </a:r>
            <a:endParaRPr lang="en-US" sz="1200" b="1" dirty="0" smtClean="0"/>
          </a:p>
          <a:p>
            <a:pPr algn="just"/>
            <a:endParaRPr lang="en-US" sz="1200" dirty="0" smtClean="0"/>
          </a:p>
          <a:p>
            <a:r>
              <a:rPr lang="en-US" sz="1200" b="1" dirty="0" smtClean="0"/>
              <a:t>Contact Us : </a:t>
            </a:r>
            <a:br>
              <a:rPr lang="en-US" sz="1200" b="1" dirty="0" smtClean="0"/>
            </a:br>
            <a:r>
              <a:rPr lang="en-US" sz="1200" b="1" dirty="0" err="1" smtClean="0"/>
              <a:t>Sopan</a:t>
            </a:r>
            <a:r>
              <a:rPr lang="en-US" sz="1200" b="1" dirty="0" smtClean="0"/>
              <a:t> </a:t>
            </a:r>
            <a:r>
              <a:rPr lang="en-US" sz="1200" b="1" dirty="0" err="1" smtClean="0"/>
              <a:t>Gedam</a:t>
            </a:r>
            <a:endParaRPr lang="en-US" sz="1200" b="1" dirty="0"/>
          </a:p>
          <a:p>
            <a:r>
              <a:rPr lang="en-US" sz="1200" dirty="0">
                <a:hlinkClick r:id="rId4"/>
              </a:rPr>
              <a:t>Sopan.gedam@databridgemarketresearch.com</a:t>
            </a:r>
            <a:endParaRPr lang="en-US" sz="1200" dirty="0"/>
          </a:p>
          <a:p>
            <a:endParaRPr lang="en-IN" sz="1200"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1169</TotalTime>
  <Words>721</Words>
  <Application>Microsoft Office PowerPoint</Application>
  <PresentationFormat>Custom</PresentationFormat>
  <Paragraphs>67</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Calibri Light</vt:lpstr>
      <vt:lpstr>Franklin Gothic Book</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Sachin</dc:creator>
  <cp:lastModifiedBy>User</cp:lastModifiedBy>
  <cp:revision>202</cp:revision>
  <dcterms:created xsi:type="dcterms:W3CDTF">2017-06-09T12:52:16Z</dcterms:created>
  <dcterms:modified xsi:type="dcterms:W3CDTF">2023-05-02T04:03:11Z</dcterms:modified>
</cp:coreProperties>
</file>