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charts/chart6.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80" r:id="rId1"/>
  </p:sldMasterIdLst>
  <p:notesMasterIdLst>
    <p:notesMasterId r:id="rId44"/>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3" r:id="rId17"/>
    <p:sldId id="272" r:id="rId18"/>
    <p:sldId id="274" r:id="rId19"/>
    <p:sldId id="275" r:id="rId20"/>
    <p:sldId id="277" r:id="rId21"/>
    <p:sldId id="276" r:id="rId22"/>
    <p:sldId id="280" r:id="rId23"/>
    <p:sldId id="278" r:id="rId24"/>
    <p:sldId id="291" r:id="rId25"/>
    <p:sldId id="279" r:id="rId26"/>
    <p:sldId id="281" r:id="rId27"/>
    <p:sldId id="282" r:id="rId28"/>
    <p:sldId id="283" r:id="rId29"/>
    <p:sldId id="284" r:id="rId30"/>
    <p:sldId id="285" r:id="rId31"/>
    <p:sldId id="286" r:id="rId32"/>
    <p:sldId id="287" r:id="rId33"/>
    <p:sldId id="288" r:id="rId34"/>
    <p:sldId id="289" r:id="rId35"/>
    <p:sldId id="290" r:id="rId36"/>
    <p:sldId id="302" r:id="rId37"/>
    <p:sldId id="292" r:id="rId38"/>
    <p:sldId id="293" r:id="rId39"/>
    <p:sldId id="294" r:id="rId40"/>
    <p:sldId id="295" r:id="rId41"/>
    <p:sldId id="296" r:id="rId42"/>
    <p:sldId id="297" r:id="rId43"/>
  </p:sldIdLst>
  <p:sldSz cx="19802475" cy="11880850"/>
  <p:notesSz cx="6858000" cy="9144000"/>
  <p:defaultTextStyle>
    <a:defPPr>
      <a:defRPr lang="fr-FR"/>
    </a:defPPr>
    <a:lvl1pPr marL="0" algn="l" defTabSz="1810421" rtl="0" eaLnBrk="1" latinLnBrk="0" hangingPunct="1">
      <a:defRPr sz="3600" kern="1200">
        <a:solidFill>
          <a:schemeClr val="tx1"/>
        </a:solidFill>
        <a:latin typeface="+mn-lt"/>
        <a:ea typeface="+mn-ea"/>
        <a:cs typeface="+mn-cs"/>
      </a:defRPr>
    </a:lvl1pPr>
    <a:lvl2pPr marL="905210" algn="l" defTabSz="1810421" rtl="0" eaLnBrk="1" latinLnBrk="0" hangingPunct="1">
      <a:defRPr sz="3600" kern="1200">
        <a:solidFill>
          <a:schemeClr val="tx1"/>
        </a:solidFill>
        <a:latin typeface="+mn-lt"/>
        <a:ea typeface="+mn-ea"/>
        <a:cs typeface="+mn-cs"/>
      </a:defRPr>
    </a:lvl2pPr>
    <a:lvl3pPr marL="1810421" algn="l" defTabSz="1810421" rtl="0" eaLnBrk="1" latinLnBrk="0" hangingPunct="1">
      <a:defRPr sz="3600" kern="1200">
        <a:solidFill>
          <a:schemeClr val="tx1"/>
        </a:solidFill>
        <a:latin typeface="+mn-lt"/>
        <a:ea typeface="+mn-ea"/>
        <a:cs typeface="+mn-cs"/>
      </a:defRPr>
    </a:lvl3pPr>
    <a:lvl4pPr marL="2715631" algn="l" defTabSz="1810421" rtl="0" eaLnBrk="1" latinLnBrk="0" hangingPunct="1">
      <a:defRPr sz="3600" kern="1200">
        <a:solidFill>
          <a:schemeClr val="tx1"/>
        </a:solidFill>
        <a:latin typeface="+mn-lt"/>
        <a:ea typeface="+mn-ea"/>
        <a:cs typeface="+mn-cs"/>
      </a:defRPr>
    </a:lvl4pPr>
    <a:lvl5pPr marL="3620841" algn="l" defTabSz="1810421" rtl="0" eaLnBrk="1" latinLnBrk="0" hangingPunct="1">
      <a:defRPr sz="3600" kern="1200">
        <a:solidFill>
          <a:schemeClr val="tx1"/>
        </a:solidFill>
        <a:latin typeface="+mn-lt"/>
        <a:ea typeface="+mn-ea"/>
        <a:cs typeface="+mn-cs"/>
      </a:defRPr>
    </a:lvl5pPr>
    <a:lvl6pPr marL="4526051" algn="l" defTabSz="1810421" rtl="0" eaLnBrk="1" latinLnBrk="0" hangingPunct="1">
      <a:defRPr sz="3600" kern="1200">
        <a:solidFill>
          <a:schemeClr val="tx1"/>
        </a:solidFill>
        <a:latin typeface="+mn-lt"/>
        <a:ea typeface="+mn-ea"/>
        <a:cs typeface="+mn-cs"/>
      </a:defRPr>
    </a:lvl6pPr>
    <a:lvl7pPr marL="5431262" algn="l" defTabSz="1810421" rtl="0" eaLnBrk="1" latinLnBrk="0" hangingPunct="1">
      <a:defRPr sz="3600" kern="1200">
        <a:solidFill>
          <a:schemeClr val="tx1"/>
        </a:solidFill>
        <a:latin typeface="+mn-lt"/>
        <a:ea typeface="+mn-ea"/>
        <a:cs typeface="+mn-cs"/>
      </a:defRPr>
    </a:lvl7pPr>
    <a:lvl8pPr marL="6336472" algn="l" defTabSz="1810421" rtl="0" eaLnBrk="1" latinLnBrk="0" hangingPunct="1">
      <a:defRPr sz="3600" kern="1200">
        <a:solidFill>
          <a:schemeClr val="tx1"/>
        </a:solidFill>
        <a:latin typeface="+mn-lt"/>
        <a:ea typeface="+mn-ea"/>
        <a:cs typeface="+mn-cs"/>
      </a:defRPr>
    </a:lvl8pPr>
    <a:lvl9pPr marL="7241682" algn="l" defTabSz="1810421" rtl="0" eaLnBrk="1" latinLnBrk="0" hangingPunct="1">
      <a:defRPr sz="36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405" autoAdjust="0"/>
    <p:restoredTop sz="94667" autoAdjust="0"/>
  </p:normalViewPr>
  <p:slideViewPr>
    <p:cSldViewPr>
      <p:cViewPr varScale="1">
        <p:scale>
          <a:sx n="43" d="100"/>
          <a:sy n="43" d="100"/>
        </p:scale>
        <p:origin x="-480" y="-108"/>
      </p:cViewPr>
      <p:guideLst>
        <p:guide orient="horz" pos="3742"/>
        <p:guide pos="6237"/>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Feuille_Microsoft_Office_Excel1.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Feuille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Feuill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euille_Microsoft_Office_Excel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Feuille_Microsoft_Office_Excel5.xlsx"/></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Feuille_Microsoft_Office_Excel6.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hart>
    <c:title>
      <c:layout/>
    </c:title>
    <c:view3D>
      <c:rotX val="30"/>
      <c:perspective val="30"/>
    </c:view3D>
    <c:plotArea>
      <c:layout/>
      <c:pie3DChart>
        <c:varyColors val="1"/>
        <c:ser>
          <c:idx val="0"/>
          <c:order val="0"/>
          <c:tx>
            <c:strRef>
              <c:f>Feuil1!$B$1</c:f>
              <c:strCache>
                <c:ptCount val="1"/>
                <c:pt idx="0">
                  <c:v>CSP</c:v>
                </c:pt>
              </c:strCache>
            </c:strRef>
          </c:tx>
          <c:explosion val="25"/>
          <c:cat>
            <c:strRef>
              <c:f>Feuil1!$A$2:$A$8</c:f>
              <c:strCache>
                <c:ptCount val="7"/>
                <c:pt idx="0">
                  <c:v>RETRAITES</c:v>
                </c:pt>
                <c:pt idx="1">
                  <c:v>ENSEIGNEMENT</c:v>
                </c:pt>
                <c:pt idx="2">
                  <c:v>ADMINISTRATION</c:v>
                </c:pt>
                <c:pt idx="3">
                  <c:v>SANTE</c:v>
                </c:pt>
                <c:pt idx="4">
                  <c:v>SECURITE</c:v>
                </c:pt>
                <c:pt idx="5">
                  <c:v>TRAVAUX LIBRES</c:v>
                </c:pt>
                <c:pt idx="6">
                  <c:v>INDUSTRIE</c:v>
                </c:pt>
              </c:strCache>
            </c:strRef>
          </c:cat>
          <c:val>
            <c:numRef>
              <c:f>Feuil1!$B$2:$B$8</c:f>
              <c:numCache>
                <c:formatCode>General</c:formatCode>
                <c:ptCount val="7"/>
                <c:pt idx="0">
                  <c:v>9</c:v>
                </c:pt>
                <c:pt idx="1">
                  <c:v>5</c:v>
                </c:pt>
                <c:pt idx="2">
                  <c:v>6</c:v>
                </c:pt>
                <c:pt idx="3">
                  <c:v>2</c:v>
                </c:pt>
                <c:pt idx="4">
                  <c:v>2</c:v>
                </c:pt>
                <c:pt idx="5">
                  <c:v>6</c:v>
                </c:pt>
                <c:pt idx="6">
                  <c:v>1</c:v>
                </c:pt>
              </c:numCache>
            </c:numRef>
          </c:val>
        </c:ser>
      </c:pie3DChart>
    </c:plotArea>
    <c:legend>
      <c:legendPos val="r"/>
      <c:layout/>
    </c:legend>
    <c:plotVisOnly val="1"/>
  </c:chart>
  <c:txPr>
    <a:bodyPr/>
    <a:lstStyle/>
    <a:p>
      <a:pPr>
        <a:defRPr sz="1800"/>
      </a:pPr>
      <a:endParaRPr lang="fr-FR"/>
    </a:p>
  </c:tx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title>
      <c:layout/>
    </c:title>
    <c:view3D>
      <c:rotX val="30"/>
      <c:perspective val="30"/>
    </c:view3D>
    <c:plotArea>
      <c:layout/>
      <c:pie3DChart>
        <c:varyColors val="1"/>
        <c:ser>
          <c:idx val="0"/>
          <c:order val="0"/>
          <c:tx>
            <c:strRef>
              <c:f>Feuil1!$B$1</c:f>
              <c:strCache>
                <c:ptCount val="1"/>
                <c:pt idx="0">
                  <c:v>CHAUMAGE</c:v>
                </c:pt>
              </c:strCache>
            </c:strRef>
          </c:tx>
          <c:explosion val="25"/>
          <c:cat>
            <c:strRef>
              <c:f>Feuil1!$A$2:$A$3</c:f>
              <c:strCache>
                <c:ptCount val="2"/>
                <c:pt idx="0">
                  <c:v>CHAUMEURS</c:v>
                </c:pt>
                <c:pt idx="1">
                  <c:v>TRAVAILLEURS</c:v>
                </c:pt>
              </c:strCache>
            </c:strRef>
          </c:cat>
          <c:val>
            <c:numRef>
              <c:f>Feuil1!$B$2:$B$3</c:f>
              <c:numCache>
                <c:formatCode>General</c:formatCode>
                <c:ptCount val="2"/>
                <c:pt idx="0">
                  <c:v>36</c:v>
                </c:pt>
                <c:pt idx="1">
                  <c:v>83</c:v>
                </c:pt>
              </c:numCache>
            </c:numRef>
          </c:val>
        </c:ser>
      </c:pie3DChart>
    </c:plotArea>
    <c:legend>
      <c:legendPos val="r"/>
      <c:layout/>
    </c:legend>
    <c:plotVisOnly val="1"/>
  </c:chart>
  <c:txPr>
    <a:bodyPr/>
    <a:lstStyle/>
    <a:p>
      <a:pPr>
        <a:defRPr sz="1800"/>
      </a:pPr>
      <a:endParaRPr lang="fr-FR"/>
    </a:p>
  </c:txPr>
  <c:externalData r:id="rId1"/>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chart>
    <c:title>
      <c:txPr>
        <a:bodyPr/>
        <a:lstStyle/>
        <a:p>
          <a:pPr>
            <a:defRPr sz="3600" b="1" u="sng">
              <a:solidFill>
                <a:schemeClr val="accent6"/>
              </a:solidFill>
            </a:defRPr>
          </a:pPr>
          <a:endParaRPr lang="fr-FR"/>
        </a:p>
      </c:txPr>
    </c:title>
    <c:view3D>
      <c:rotX val="30"/>
      <c:perspective val="30"/>
    </c:view3D>
    <c:plotArea>
      <c:layout/>
      <c:pie3DChart>
        <c:varyColors val="1"/>
        <c:ser>
          <c:idx val="0"/>
          <c:order val="0"/>
          <c:tx>
            <c:strRef>
              <c:f>Feuil1!$B$1</c:f>
              <c:strCache>
                <c:ptCount val="1"/>
                <c:pt idx="0">
                  <c:v>COUVERTURE</c:v>
                </c:pt>
              </c:strCache>
            </c:strRef>
          </c:tx>
          <c:explosion val="25"/>
          <c:cat>
            <c:strRef>
              <c:f>Feuil1!$A$2:$A$4</c:f>
              <c:strCache>
                <c:ptCount val="3"/>
                <c:pt idx="0">
                  <c:v>BON</c:v>
                </c:pt>
                <c:pt idx="1">
                  <c:v>MOYEN</c:v>
                </c:pt>
                <c:pt idx="2">
                  <c:v>MAUVAIS</c:v>
                </c:pt>
              </c:strCache>
            </c:strRef>
          </c:cat>
          <c:val>
            <c:numRef>
              <c:f>Feuil1!$B$2:$B$4</c:f>
              <c:numCache>
                <c:formatCode>General</c:formatCode>
                <c:ptCount val="3"/>
                <c:pt idx="0">
                  <c:v>27</c:v>
                </c:pt>
                <c:pt idx="1">
                  <c:v>2</c:v>
                </c:pt>
                <c:pt idx="2">
                  <c:v>3</c:v>
                </c:pt>
              </c:numCache>
            </c:numRef>
          </c:val>
        </c:ser>
      </c:pie3DChart>
    </c:plotArea>
    <c:legend>
      <c:legendPos val="r"/>
      <c:legendEntry>
        <c:idx val="0"/>
        <c:txPr>
          <a:bodyPr/>
          <a:lstStyle/>
          <a:p>
            <a:pPr>
              <a:defRPr sz="3600" b="1">
                <a:solidFill>
                  <a:schemeClr val="accent6"/>
                </a:solidFill>
              </a:defRPr>
            </a:pPr>
            <a:endParaRPr lang="fr-FR"/>
          </a:p>
        </c:txPr>
      </c:legendEntry>
      <c:legendEntry>
        <c:idx val="1"/>
        <c:txPr>
          <a:bodyPr/>
          <a:lstStyle/>
          <a:p>
            <a:pPr>
              <a:defRPr sz="2800" b="1">
                <a:solidFill>
                  <a:schemeClr val="accent6"/>
                </a:solidFill>
              </a:defRPr>
            </a:pPr>
            <a:endParaRPr lang="fr-FR"/>
          </a:p>
        </c:txPr>
      </c:legendEntry>
      <c:legendEntry>
        <c:idx val="2"/>
        <c:txPr>
          <a:bodyPr/>
          <a:lstStyle/>
          <a:p>
            <a:pPr>
              <a:defRPr sz="2800" b="1">
                <a:solidFill>
                  <a:schemeClr val="accent6"/>
                </a:solidFill>
              </a:defRPr>
            </a:pPr>
            <a:endParaRPr lang="fr-FR"/>
          </a:p>
        </c:txPr>
      </c:legendEntry>
      <c:layout>
        <c:manualLayout>
          <c:xMode val="edge"/>
          <c:yMode val="edge"/>
          <c:x val="0.85790890646682461"/>
          <c:y val="0.4654396609514721"/>
          <c:w val="0.14209109353317581"/>
          <c:h val="0.25435150151685587"/>
        </c:manualLayout>
      </c:layout>
    </c:legend>
    <c:plotVisOnly val="1"/>
  </c:chart>
  <c:txPr>
    <a:bodyPr/>
    <a:lstStyle/>
    <a:p>
      <a:pPr>
        <a:defRPr sz="1800"/>
      </a:pPr>
      <a:endParaRPr lang="fr-FR"/>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fr-FR"/>
  <c:chart>
    <c:title>
      <c:txPr>
        <a:bodyPr/>
        <a:lstStyle/>
        <a:p>
          <a:pPr>
            <a:defRPr sz="3200" u="sng">
              <a:solidFill>
                <a:schemeClr val="accent6"/>
              </a:solidFill>
            </a:defRPr>
          </a:pPr>
          <a:endParaRPr lang="fr-FR"/>
        </a:p>
      </c:txPr>
    </c:title>
    <c:view3D>
      <c:rotX val="30"/>
      <c:perspective val="30"/>
    </c:view3D>
    <c:plotArea>
      <c:layout/>
      <c:pie3DChart>
        <c:varyColors val="1"/>
        <c:ser>
          <c:idx val="0"/>
          <c:order val="0"/>
          <c:tx>
            <c:strRef>
              <c:f>Feuil1!$B$1</c:f>
              <c:strCache>
                <c:ptCount val="1"/>
                <c:pt idx="0">
                  <c:v>ETAT DES MURS</c:v>
                </c:pt>
              </c:strCache>
            </c:strRef>
          </c:tx>
          <c:explosion val="25"/>
          <c:cat>
            <c:strRef>
              <c:f>Feuil1!$A$2:$A$3</c:f>
              <c:strCache>
                <c:ptCount val="2"/>
                <c:pt idx="0">
                  <c:v>BON ETAT</c:v>
                </c:pt>
                <c:pt idx="1">
                  <c:v>AVEC FISSURE</c:v>
                </c:pt>
              </c:strCache>
            </c:strRef>
          </c:cat>
          <c:val>
            <c:numRef>
              <c:f>Feuil1!$B$2:$B$3</c:f>
              <c:numCache>
                <c:formatCode>General</c:formatCode>
                <c:ptCount val="2"/>
                <c:pt idx="0">
                  <c:v>26</c:v>
                </c:pt>
                <c:pt idx="1">
                  <c:v>6</c:v>
                </c:pt>
              </c:numCache>
            </c:numRef>
          </c:val>
        </c:ser>
      </c:pie3DChart>
    </c:plotArea>
    <c:legend>
      <c:legendPos val="r"/>
      <c:txPr>
        <a:bodyPr/>
        <a:lstStyle/>
        <a:p>
          <a:pPr>
            <a:defRPr sz="2400" b="1">
              <a:solidFill>
                <a:schemeClr val="accent6"/>
              </a:solidFill>
            </a:defRPr>
          </a:pPr>
          <a:endParaRPr lang="fr-FR"/>
        </a:p>
      </c:txPr>
    </c:legend>
    <c:plotVisOnly val="1"/>
  </c:chart>
  <c:txPr>
    <a:bodyPr/>
    <a:lstStyle/>
    <a:p>
      <a:pPr>
        <a:defRPr sz="1800"/>
      </a:pPr>
      <a:endParaRPr lang="fr-F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chart>
    <c:autoTitleDeleted val="1"/>
    <c:view3D>
      <c:rotX val="30"/>
      <c:perspective val="30"/>
    </c:view3D>
    <c:plotArea>
      <c:layout/>
      <c:pie3DChart>
        <c:varyColors val="1"/>
        <c:ser>
          <c:idx val="0"/>
          <c:order val="0"/>
          <c:tx>
            <c:strRef>
              <c:f>Feuil1!$B$1</c:f>
              <c:strCache>
                <c:ptCount val="1"/>
                <c:pt idx="0">
                  <c:v>Colonne1</c:v>
                </c:pt>
              </c:strCache>
            </c:strRef>
          </c:tx>
          <c:explosion val="25"/>
          <c:dPt>
            <c:idx val="0"/>
            <c:explosion val="26"/>
          </c:dPt>
          <c:cat>
            <c:strRef>
              <c:f>Feuil1!$A$2:$A$4</c:f>
              <c:strCache>
                <c:ptCount val="3"/>
                <c:pt idx="0">
                  <c:v>PAS DE BRUIT</c:v>
                </c:pt>
                <c:pt idx="1">
                  <c:v>LES VOITURES</c:v>
                </c:pt>
                <c:pt idx="2">
                  <c:v>BRUIT DES GENTS</c:v>
                </c:pt>
              </c:strCache>
            </c:strRef>
          </c:cat>
          <c:val>
            <c:numRef>
              <c:f>Feuil1!$B$2:$B$4</c:f>
              <c:numCache>
                <c:formatCode>General</c:formatCode>
                <c:ptCount val="3"/>
                <c:pt idx="0">
                  <c:v>19</c:v>
                </c:pt>
                <c:pt idx="1">
                  <c:v>7</c:v>
                </c:pt>
                <c:pt idx="2">
                  <c:v>6</c:v>
                </c:pt>
              </c:numCache>
            </c:numRef>
          </c:val>
        </c:ser>
      </c:pie3DChart>
    </c:plotArea>
    <c:legend>
      <c:legendPos val="r"/>
      <c:txPr>
        <a:bodyPr/>
        <a:lstStyle/>
        <a:p>
          <a:pPr>
            <a:defRPr sz="2400" b="1">
              <a:solidFill>
                <a:schemeClr val="accent6"/>
              </a:solidFill>
            </a:defRPr>
          </a:pPr>
          <a:endParaRPr lang="fr-FR"/>
        </a:p>
      </c:txPr>
    </c:legend>
    <c:plotVisOnly val="1"/>
  </c:chart>
  <c:txPr>
    <a:bodyPr/>
    <a:lstStyle/>
    <a:p>
      <a:pPr>
        <a:defRPr sz="1800"/>
      </a:pPr>
      <a:endParaRPr lang="fr-FR"/>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fr-FR"/>
  <c:chart>
    <c:title>
      <c:txPr>
        <a:bodyPr/>
        <a:lstStyle/>
        <a:p>
          <a:pPr>
            <a:defRPr sz="2800" b="1" u="sng">
              <a:solidFill>
                <a:schemeClr val="accent6"/>
              </a:solidFill>
            </a:defRPr>
          </a:pPr>
          <a:endParaRPr lang="fr-FR"/>
        </a:p>
      </c:txPr>
    </c:title>
    <c:view3D>
      <c:rotX val="30"/>
      <c:perspective val="30"/>
    </c:view3D>
    <c:plotArea>
      <c:layout/>
      <c:pie3DChart>
        <c:varyColors val="1"/>
        <c:ser>
          <c:idx val="0"/>
          <c:order val="0"/>
          <c:tx>
            <c:strRef>
              <c:f>Feuil1!$B$1</c:f>
              <c:strCache>
                <c:ptCount val="1"/>
                <c:pt idx="0">
                  <c:v>POLLUTION</c:v>
                </c:pt>
              </c:strCache>
            </c:strRef>
          </c:tx>
          <c:explosion val="25"/>
          <c:cat>
            <c:strRef>
              <c:f>Feuil1!$A$2:$A$4</c:f>
              <c:strCache>
                <c:ptCount val="3"/>
                <c:pt idx="0">
                  <c:v>PAS DE POLLUTION</c:v>
                </c:pt>
                <c:pt idx="1">
                  <c:v>DECHETS</c:v>
                </c:pt>
                <c:pt idx="2">
                  <c:v>EAUX USEES</c:v>
                </c:pt>
              </c:strCache>
            </c:strRef>
          </c:cat>
          <c:val>
            <c:numRef>
              <c:f>Feuil1!$B$2:$B$4</c:f>
              <c:numCache>
                <c:formatCode>General</c:formatCode>
                <c:ptCount val="3"/>
                <c:pt idx="0">
                  <c:v>20</c:v>
                </c:pt>
                <c:pt idx="1">
                  <c:v>8</c:v>
                </c:pt>
                <c:pt idx="2">
                  <c:v>4</c:v>
                </c:pt>
              </c:numCache>
            </c:numRef>
          </c:val>
        </c:ser>
      </c:pie3DChart>
    </c:plotArea>
    <c:legend>
      <c:legendPos val="r"/>
      <c:txPr>
        <a:bodyPr/>
        <a:lstStyle/>
        <a:p>
          <a:pPr>
            <a:defRPr sz="2400" b="1">
              <a:solidFill>
                <a:schemeClr val="accent6"/>
              </a:solidFill>
            </a:defRPr>
          </a:pPr>
          <a:endParaRPr lang="fr-FR"/>
        </a:p>
      </c:txPr>
    </c:legend>
    <c:plotVisOnly val="1"/>
  </c:chart>
  <c:txPr>
    <a:bodyPr/>
    <a:lstStyle/>
    <a:p>
      <a:pPr>
        <a:defRPr sz="1800"/>
      </a:pPr>
      <a:endParaRPr lang="fr-FR"/>
    </a:p>
  </c:txPr>
  <c:externalData r:id="rId1"/>
  <c:userShapes r:id="rId2"/>
</c:chartSpace>
</file>

<file path=ppt/drawings/drawing1.xml><?xml version="1.0" encoding="utf-8"?>
<c:userShapes xmlns:c="http://schemas.openxmlformats.org/drawingml/2006/chart">
  <cdr:relSizeAnchor xmlns:cdr="http://schemas.openxmlformats.org/drawingml/2006/chartDrawing">
    <cdr:from>
      <cdr:x>0.48113</cdr:x>
      <cdr:y>0.27216</cdr:y>
    </cdr:from>
    <cdr:to>
      <cdr:x>0.60377</cdr:x>
      <cdr:y>0.34214</cdr:y>
    </cdr:to>
    <cdr:sp macro="" textlink="">
      <cdr:nvSpPr>
        <cdr:cNvPr id="2" name="ZoneTexte 1"/>
        <cdr:cNvSpPr txBox="1"/>
      </cdr:nvSpPr>
      <cdr:spPr>
        <a:xfrm xmlns:a="http://schemas.openxmlformats.org/drawingml/2006/main">
          <a:off x="3643338" y="1389058"/>
          <a:ext cx="928694" cy="357190"/>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1600" dirty="0" smtClean="0"/>
            <a:t>29.03%</a:t>
          </a:r>
          <a:endParaRPr lang="fr-FR" sz="1600" dirty="0"/>
        </a:p>
      </cdr:txBody>
    </cdr:sp>
  </cdr:relSizeAnchor>
  <cdr:relSizeAnchor xmlns:cdr="http://schemas.openxmlformats.org/drawingml/2006/chartDrawing">
    <cdr:from>
      <cdr:x>0.4717</cdr:x>
      <cdr:y>0.5241</cdr:y>
    </cdr:from>
    <cdr:to>
      <cdr:x>0.57547</cdr:x>
      <cdr:y>0.5661</cdr:y>
    </cdr:to>
    <cdr:sp macro="" textlink="">
      <cdr:nvSpPr>
        <cdr:cNvPr id="3" name="ZoneTexte 2"/>
        <cdr:cNvSpPr txBox="1"/>
      </cdr:nvSpPr>
      <cdr:spPr>
        <a:xfrm xmlns:a="http://schemas.openxmlformats.org/drawingml/2006/main">
          <a:off x="3571900" y="2674942"/>
          <a:ext cx="785818" cy="21431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1600" b="1" dirty="0" smtClean="0">
              <a:solidFill>
                <a:schemeClr val="bg1"/>
              </a:solidFill>
            </a:rPr>
            <a:t>16.2</a:t>
          </a:r>
          <a:r>
            <a:rPr lang="fr-FR" sz="1600" b="1" dirty="0" smtClean="0"/>
            <a:t>%</a:t>
          </a:r>
          <a:endParaRPr lang="fr-FR" sz="16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0.08203</cdr:x>
      <cdr:y>0.49219</cdr:y>
    </cdr:from>
    <cdr:to>
      <cdr:x>0.31641</cdr:x>
      <cdr:y>0.63282</cdr:y>
    </cdr:to>
    <cdr:sp macro="" textlink="">
      <cdr:nvSpPr>
        <cdr:cNvPr id="2" name="ZoneTexte 1"/>
        <cdr:cNvSpPr txBox="1"/>
      </cdr:nvSpPr>
      <cdr:spPr>
        <a:xfrm xmlns:a="http://schemas.openxmlformats.org/drawingml/2006/main">
          <a:off x="500066" y="2000264"/>
          <a:ext cx="1428760" cy="57150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69,7%</a:t>
          </a:r>
          <a:endParaRPr lang="fr-FR" sz="3200" b="1" dirty="0"/>
        </a:p>
      </cdr:txBody>
    </cdr:sp>
  </cdr:relSizeAnchor>
  <cdr:relSizeAnchor xmlns:cdr="http://schemas.openxmlformats.org/drawingml/2006/chartDrawing">
    <cdr:from>
      <cdr:x>0.44532</cdr:x>
      <cdr:y>0.28125</cdr:y>
    </cdr:from>
    <cdr:to>
      <cdr:x>0.66797</cdr:x>
      <cdr:y>0.42188</cdr:y>
    </cdr:to>
    <cdr:sp macro="" textlink="">
      <cdr:nvSpPr>
        <cdr:cNvPr id="3" name="ZoneTexte 2"/>
        <cdr:cNvSpPr txBox="1"/>
      </cdr:nvSpPr>
      <cdr:spPr>
        <a:xfrm xmlns:a="http://schemas.openxmlformats.org/drawingml/2006/main">
          <a:off x="2714644" y="1143008"/>
          <a:ext cx="1357322" cy="571504"/>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2800" b="1" dirty="0" smtClean="0"/>
            <a:t>30,2%</a:t>
          </a:r>
          <a:endParaRPr lang="fr-FR" sz="2800" b="1" dirty="0"/>
        </a:p>
      </cdr:txBody>
    </cdr:sp>
  </cdr:relSizeAnchor>
</c:userShapes>
</file>

<file path=ppt/drawings/drawing3.xml><?xml version="1.0" encoding="utf-8"?>
<c:userShapes xmlns:c="http://schemas.openxmlformats.org/drawingml/2006/chart">
  <cdr:relSizeAnchor xmlns:cdr="http://schemas.openxmlformats.org/drawingml/2006/chartDrawing">
    <cdr:from>
      <cdr:x>0.46212</cdr:x>
      <cdr:y>0.38636</cdr:y>
    </cdr:from>
    <cdr:to>
      <cdr:x>0.6894</cdr:x>
      <cdr:y>0.52435</cdr:y>
    </cdr:to>
    <cdr:sp macro="" textlink="">
      <cdr:nvSpPr>
        <cdr:cNvPr id="2" name="ZoneTexte 1"/>
        <cdr:cNvSpPr txBox="1"/>
      </cdr:nvSpPr>
      <cdr:spPr>
        <a:xfrm xmlns:a="http://schemas.openxmlformats.org/drawingml/2006/main">
          <a:off x="6100759" y="3400418"/>
          <a:ext cx="3000396" cy="121444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59,37%</a:t>
          </a:r>
          <a:endParaRPr lang="fr-FR" sz="3600" b="1" dirty="0"/>
        </a:p>
      </cdr:txBody>
    </cdr:sp>
  </cdr:relSizeAnchor>
  <cdr:relSizeAnchor xmlns:cdr="http://schemas.openxmlformats.org/drawingml/2006/chartDrawing">
    <cdr:from>
      <cdr:x>0.00216</cdr:x>
      <cdr:y>0.38636</cdr:y>
    </cdr:from>
    <cdr:to>
      <cdr:x>0.15368</cdr:x>
      <cdr:y>0.48377</cdr:y>
    </cdr:to>
    <cdr:sp macro="" textlink="">
      <cdr:nvSpPr>
        <cdr:cNvPr id="3" name="ZoneTexte 2"/>
        <cdr:cNvSpPr txBox="1"/>
      </cdr:nvSpPr>
      <cdr:spPr>
        <a:xfrm xmlns:a="http://schemas.openxmlformats.org/drawingml/2006/main">
          <a:off x="28529" y="3400418"/>
          <a:ext cx="2000264" cy="85725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21,18%</a:t>
          </a:r>
          <a:endParaRPr lang="fr-FR" sz="3200" b="1" dirty="0"/>
        </a:p>
      </cdr:txBody>
    </cdr:sp>
  </cdr:relSizeAnchor>
  <cdr:relSizeAnchor xmlns:cdr="http://schemas.openxmlformats.org/drawingml/2006/chartDrawing">
    <cdr:from>
      <cdr:x>0.14827</cdr:x>
      <cdr:y>0.17532</cdr:y>
    </cdr:from>
    <cdr:to>
      <cdr:x>0.27273</cdr:x>
      <cdr:y>0.26461</cdr:y>
    </cdr:to>
    <cdr:sp macro="" textlink="">
      <cdr:nvSpPr>
        <cdr:cNvPr id="4" name="ZoneTexte 3"/>
        <cdr:cNvSpPr txBox="1"/>
      </cdr:nvSpPr>
      <cdr:spPr>
        <a:xfrm xmlns:a="http://schemas.openxmlformats.org/drawingml/2006/main">
          <a:off x="1957355" y="1543030"/>
          <a:ext cx="1643074" cy="78581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18,75%</a:t>
          </a:r>
          <a:endParaRPr lang="fr-FR" sz="3200" b="1" dirty="0"/>
        </a:p>
      </cdr:txBody>
    </cdr:sp>
  </cdr:relSizeAnchor>
</c:userShapes>
</file>

<file path=ppt/drawings/drawing4.xml><?xml version="1.0" encoding="utf-8"?>
<c:userShapes xmlns:c="http://schemas.openxmlformats.org/drawingml/2006/chart">
  <cdr:relSizeAnchor xmlns:cdr="http://schemas.openxmlformats.org/drawingml/2006/chartDrawing">
    <cdr:from>
      <cdr:x>0.44589</cdr:x>
      <cdr:y>0.47565</cdr:y>
    </cdr:from>
    <cdr:to>
      <cdr:x>0.59199</cdr:x>
      <cdr:y>0.60552</cdr:y>
    </cdr:to>
    <cdr:sp macro="" textlink="">
      <cdr:nvSpPr>
        <cdr:cNvPr id="2" name="ZoneTexte 1"/>
        <cdr:cNvSpPr txBox="1"/>
      </cdr:nvSpPr>
      <cdr:spPr>
        <a:xfrm xmlns:a="http://schemas.openxmlformats.org/drawingml/2006/main">
          <a:off x="5886445" y="4186236"/>
          <a:ext cx="1928826" cy="1143008"/>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600" b="1" dirty="0" smtClean="0"/>
            <a:t>62,5%</a:t>
          </a:r>
          <a:endParaRPr lang="fr-FR" sz="3600" b="1" dirty="0"/>
        </a:p>
      </cdr:txBody>
    </cdr:sp>
  </cdr:relSizeAnchor>
  <cdr:relSizeAnchor xmlns:cdr="http://schemas.openxmlformats.org/drawingml/2006/chartDrawing">
    <cdr:from>
      <cdr:x>0.08434</cdr:x>
      <cdr:y>0.34641</cdr:y>
    </cdr:from>
    <cdr:to>
      <cdr:x>0.2008</cdr:x>
      <cdr:y>0.45752</cdr:y>
    </cdr:to>
    <cdr:sp macro="" textlink="">
      <cdr:nvSpPr>
        <cdr:cNvPr id="3" name="ZoneTexte 2"/>
        <cdr:cNvSpPr txBox="1"/>
      </cdr:nvSpPr>
      <cdr:spPr>
        <a:xfrm xmlns:a="http://schemas.openxmlformats.org/drawingml/2006/main">
          <a:off x="1500198" y="3786214"/>
          <a:ext cx="2071702" cy="121444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25%</a:t>
          </a:r>
          <a:endParaRPr lang="fr-FR" sz="3200" b="1" dirty="0"/>
        </a:p>
      </cdr:txBody>
    </cdr:sp>
  </cdr:relSizeAnchor>
  <cdr:relSizeAnchor xmlns:cdr="http://schemas.openxmlformats.org/drawingml/2006/chartDrawing">
    <cdr:from>
      <cdr:x>0.23293</cdr:x>
      <cdr:y>0.1634</cdr:y>
    </cdr:from>
    <cdr:to>
      <cdr:x>0.34538</cdr:x>
      <cdr:y>0.24183</cdr:y>
    </cdr:to>
    <cdr:sp macro="" textlink="">
      <cdr:nvSpPr>
        <cdr:cNvPr id="4" name="ZoneTexte 3"/>
        <cdr:cNvSpPr txBox="1"/>
      </cdr:nvSpPr>
      <cdr:spPr>
        <a:xfrm xmlns:a="http://schemas.openxmlformats.org/drawingml/2006/main">
          <a:off x="4143404" y="1785950"/>
          <a:ext cx="2000264" cy="857256"/>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endParaRPr lang="fr-FR" sz="1100" dirty="0"/>
        </a:p>
      </cdr:txBody>
    </cdr:sp>
  </cdr:relSizeAnchor>
  <cdr:relSizeAnchor xmlns:cdr="http://schemas.openxmlformats.org/drawingml/2006/chartDrawing">
    <cdr:from>
      <cdr:x>0.24498</cdr:x>
      <cdr:y>0.14379</cdr:y>
    </cdr:from>
    <cdr:to>
      <cdr:x>0.32932</cdr:x>
      <cdr:y>0.23529</cdr:y>
    </cdr:to>
    <cdr:sp macro="" textlink="">
      <cdr:nvSpPr>
        <cdr:cNvPr id="5" name="ZoneTexte 4"/>
        <cdr:cNvSpPr txBox="1"/>
      </cdr:nvSpPr>
      <cdr:spPr>
        <a:xfrm xmlns:a="http://schemas.openxmlformats.org/drawingml/2006/main">
          <a:off x="4357718" y="1571636"/>
          <a:ext cx="1500198" cy="1000132"/>
        </a:xfrm>
        <a:prstGeom xmlns:a="http://schemas.openxmlformats.org/drawingml/2006/main" prst="rect">
          <a:avLst/>
        </a:prstGeom>
      </cdr:spPr>
      <cdr:txBody>
        <a:bodyPr xmlns:a="http://schemas.openxmlformats.org/drawingml/2006/main" wrap="square" rtlCol="0"/>
        <a:lstStyle xmlns:a="http://schemas.openxmlformats.org/drawingml/2006/main"/>
        <a:p xmlns:a="http://schemas.openxmlformats.org/drawingml/2006/main">
          <a:r>
            <a:rPr lang="fr-FR" sz="3200" b="1" dirty="0" smtClean="0"/>
            <a:t>12,5%</a:t>
          </a:r>
          <a:endParaRPr lang="fr-FR" sz="32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E19651-6F9F-41E7-A24A-8C8B0361FBAA}" type="datetimeFigureOut">
              <a:rPr lang="fr-FR" smtClean="0"/>
              <a:pPr/>
              <a:t>18/04/2010</a:t>
            </a:fld>
            <a:endParaRPr lang="fr-FR"/>
          </a:p>
        </p:txBody>
      </p:sp>
      <p:sp>
        <p:nvSpPr>
          <p:cNvPr id="4" name="Espace réservé de l'image des diapositives 3"/>
          <p:cNvSpPr>
            <a:spLocks noGrp="1" noRot="1" noChangeAspect="1"/>
          </p:cNvSpPr>
          <p:nvPr>
            <p:ph type="sldImg" idx="2"/>
          </p:nvPr>
        </p:nvSpPr>
        <p:spPr>
          <a:xfrm>
            <a:off x="571500" y="685800"/>
            <a:ext cx="5715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97AD0E-F734-482A-8666-E1C3DD897A99}"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1810421" rtl="0" eaLnBrk="1" latinLnBrk="0" hangingPunct="1">
      <a:defRPr sz="2400" kern="1200">
        <a:solidFill>
          <a:schemeClr val="tx1"/>
        </a:solidFill>
        <a:latin typeface="+mn-lt"/>
        <a:ea typeface="+mn-ea"/>
        <a:cs typeface="+mn-cs"/>
      </a:defRPr>
    </a:lvl1pPr>
    <a:lvl2pPr marL="905210" algn="l" defTabSz="1810421" rtl="0" eaLnBrk="1" latinLnBrk="0" hangingPunct="1">
      <a:defRPr sz="2400" kern="1200">
        <a:solidFill>
          <a:schemeClr val="tx1"/>
        </a:solidFill>
        <a:latin typeface="+mn-lt"/>
        <a:ea typeface="+mn-ea"/>
        <a:cs typeface="+mn-cs"/>
      </a:defRPr>
    </a:lvl2pPr>
    <a:lvl3pPr marL="1810421" algn="l" defTabSz="1810421" rtl="0" eaLnBrk="1" latinLnBrk="0" hangingPunct="1">
      <a:defRPr sz="2400" kern="1200">
        <a:solidFill>
          <a:schemeClr val="tx1"/>
        </a:solidFill>
        <a:latin typeface="+mn-lt"/>
        <a:ea typeface="+mn-ea"/>
        <a:cs typeface="+mn-cs"/>
      </a:defRPr>
    </a:lvl3pPr>
    <a:lvl4pPr marL="2715631" algn="l" defTabSz="1810421" rtl="0" eaLnBrk="1" latinLnBrk="0" hangingPunct="1">
      <a:defRPr sz="2400" kern="1200">
        <a:solidFill>
          <a:schemeClr val="tx1"/>
        </a:solidFill>
        <a:latin typeface="+mn-lt"/>
        <a:ea typeface="+mn-ea"/>
        <a:cs typeface="+mn-cs"/>
      </a:defRPr>
    </a:lvl4pPr>
    <a:lvl5pPr marL="3620841" algn="l" defTabSz="1810421" rtl="0" eaLnBrk="1" latinLnBrk="0" hangingPunct="1">
      <a:defRPr sz="2400" kern="1200">
        <a:solidFill>
          <a:schemeClr val="tx1"/>
        </a:solidFill>
        <a:latin typeface="+mn-lt"/>
        <a:ea typeface="+mn-ea"/>
        <a:cs typeface="+mn-cs"/>
      </a:defRPr>
    </a:lvl5pPr>
    <a:lvl6pPr marL="4526051" algn="l" defTabSz="1810421" rtl="0" eaLnBrk="1" latinLnBrk="0" hangingPunct="1">
      <a:defRPr sz="2400" kern="1200">
        <a:solidFill>
          <a:schemeClr val="tx1"/>
        </a:solidFill>
        <a:latin typeface="+mn-lt"/>
        <a:ea typeface="+mn-ea"/>
        <a:cs typeface="+mn-cs"/>
      </a:defRPr>
    </a:lvl6pPr>
    <a:lvl7pPr marL="5431262" algn="l" defTabSz="1810421" rtl="0" eaLnBrk="1" latinLnBrk="0" hangingPunct="1">
      <a:defRPr sz="2400" kern="1200">
        <a:solidFill>
          <a:schemeClr val="tx1"/>
        </a:solidFill>
        <a:latin typeface="+mn-lt"/>
        <a:ea typeface="+mn-ea"/>
        <a:cs typeface="+mn-cs"/>
      </a:defRPr>
    </a:lvl7pPr>
    <a:lvl8pPr marL="6336472" algn="l" defTabSz="1810421" rtl="0" eaLnBrk="1" latinLnBrk="0" hangingPunct="1">
      <a:defRPr sz="2400" kern="1200">
        <a:solidFill>
          <a:schemeClr val="tx1"/>
        </a:solidFill>
        <a:latin typeface="+mn-lt"/>
        <a:ea typeface="+mn-ea"/>
        <a:cs typeface="+mn-cs"/>
      </a:defRPr>
    </a:lvl8pPr>
    <a:lvl9pPr marL="7241682" algn="l" defTabSz="1810421"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AA97AD0E-F734-482A-8666-E1C3DD897A99}" type="slidenum">
              <a:rPr lang="fr-FR" smtClean="0"/>
              <a:pPr/>
              <a:t>16</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155144" y="2376170"/>
            <a:ext cx="17003725" cy="3168227"/>
          </a:xfrm>
          <a:ln>
            <a:noFill/>
          </a:ln>
        </p:spPr>
        <p:txBody>
          <a:bodyPr vert="horz" tIns="0" rIns="3620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111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155144" y="5593140"/>
            <a:ext cx="17010326" cy="3036217"/>
          </a:xfrm>
        </p:spPr>
        <p:txBody>
          <a:bodyPr lIns="0" rIns="36208"/>
          <a:lstStyle>
            <a:lvl1pPr marL="0" marR="90521" indent="0" algn="r">
              <a:buNone/>
              <a:defRPr>
                <a:solidFill>
                  <a:schemeClr val="tx1"/>
                </a:solidFill>
              </a:defRPr>
            </a:lvl1pPr>
            <a:lvl2pPr marL="905210" indent="0" algn="ctr">
              <a:buNone/>
            </a:lvl2pPr>
            <a:lvl3pPr marL="1810421" indent="0" algn="ctr">
              <a:buNone/>
            </a:lvl3pPr>
            <a:lvl4pPr marL="2715631" indent="0" algn="ctr">
              <a:buNone/>
            </a:lvl4pPr>
            <a:lvl5pPr marL="3620841" indent="0" algn="ctr">
              <a:buNone/>
            </a:lvl5pPr>
            <a:lvl6pPr marL="4526051" indent="0" algn="ctr">
              <a:buNone/>
            </a:lvl6pPr>
            <a:lvl7pPr marL="5431262" indent="0" algn="ctr">
              <a:buNone/>
            </a:lvl7pPr>
            <a:lvl8pPr marL="6336472" indent="0" algn="ctr">
              <a:buNone/>
            </a:lvl8pPr>
            <a:lvl9pPr marL="7241682"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19" name="Espace réservé du pied de page 18"/>
          <p:cNvSpPr>
            <a:spLocks noGrp="1"/>
          </p:cNvSpPr>
          <p:nvPr>
            <p:ph type="ftr" sz="quarter" idx="11"/>
          </p:nvPr>
        </p:nvSpPr>
        <p:spPr/>
        <p:txBody>
          <a:bodyPr/>
          <a:lstStyle/>
          <a:p>
            <a:endParaRPr lang="fr-FR"/>
          </a:p>
        </p:txBody>
      </p:sp>
      <p:sp>
        <p:nvSpPr>
          <p:cNvPr id="27" name="Espace réservé du numéro de diapositive 26"/>
          <p:cNvSpPr>
            <a:spLocks noGrp="1"/>
          </p:cNvSpPr>
          <p:nvPr>
            <p:ph type="sldNum" sz="quarter" idx="12"/>
          </p:nvPr>
        </p:nvSpPr>
        <p:spPr/>
        <p:txBody>
          <a:bodyPr/>
          <a:lstStyle/>
          <a:p>
            <a:fld id="{3594EF54-E5FC-4170-8B52-A33AF5C17842}"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4356794" y="1584116"/>
            <a:ext cx="4455557" cy="9028897"/>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990124" y="1584116"/>
            <a:ext cx="13036629" cy="9028897"/>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148543" y="2281123"/>
            <a:ext cx="16832104" cy="2360329"/>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111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148543" y="4685580"/>
            <a:ext cx="16832104" cy="2615436"/>
          </a:xfrm>
        </p:spPr>
        <p:txBody>
          <a:bodyPr lIns="90521" rIns="90521" anchor="t"/>
          <a:lstStyle>
            <a:lvl1pPr marL="0" indent="0">
              <a:buNone/>
              <a:defRPr sz="4400">
                <a:solidFill>
                  <a:schemeClr val="tx1"/>
                </a:solidFill>
              </a:defRPr>
            </a:lvl1pPr>
            <a:lvl2pPr>
              <a:buNone/>
              <a:defRPr sz="3600">
                <a:solidFill>
                  <a:schemeClr val="tx1">
                    <a:tint val="75000"/>
                  </a:schemeClr>
                </a:solidFill>
              </a:defRPr>
            </a:lvl2pPr>
            <a:lvl3pPr>
              <a:buNone/>
              <a:defRPr sz="3200">
                <a:solidFill>
                  <a:schemeClr val="tx1">
                    <a:tint val="75000"/>
                  </a:schemeClr>
                </a:solidFill>
              </a:defRPr>
            </a:lvl3pPr>
            <a:lvl4pPr>
              <a:buNone/>
              <a:defRPr sz="2800">
                <a:solidFill>
                  <a:schemeClr val="tx1">
                    <a:tint val="75000"/>
                  </a:schemeClr>
                </a:solidFill>
              </a:defRPr>
            </a:lvl4pPr>
            <a:lvl5pPr>
              <a:buNone/>
              <a:defRPr sz="28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594EF54-E5FC-4170-8B52-A33AF5C17842}"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990124" y="1219767"/>
            <a:ext cx="17822228" cy="1980142"/>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990124" y="3326369"/>
            <a:ext cx="8746093" cy="7682950"/>
          </a:xfrm>
        </p:spPr>
        <p:txBody>
          <a:bodyPr/>
          <a:lstStyle>
            <a:lvl1pPr>
              <a:defRPr sz="5100"/>
            </a:lvl1pPr>
            <a:lvl2pPr>
              <a:defRPr sz="4800"/>
            </a:lvl2pPr>
            <a:lvl3pPr>
              <a:defRPr sz="4000"/>
            </a:lvl3pPr>
            <a:lvl4pPr>
              <a:defRPr sz="3600"/>
            </a:lvl4pPr>
            <a:lvl5pPr>
              <a:defRPr sz="3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0066258" y="3326369"/>
            <a:ext cx="8746093" cy="7682950"/>
          </a:xfrm>
        </p:spPr>
        <p:txBody>
          <a:bodyPr/>
          <a:lstStyle>
            <a:lvl1pPr>
              <a:defRPr sz="5100"/>
            </a:lvl1pPr>
            <a:lvl2pPr>
              <a:defRPr sz="4800"/>
            </a:lvl2pPr>
            <a:lvl3pPr>
              <a:defRPr sz="4000"/>
            </a:lvl3pPr>
            <a:lvl4pPr>
              <a:defRPr sz="3600"/>
            </a:lvl4pPr>
            <a:lvl5pPr>
              <a:defRPr sz="3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990124" y="1219767"/>
            <a:ext cx="17822228" cy="1980142"/>
          </a:xfrm>
        </p:spPr>
        <p:txBody>
          <a:bodyPr tIns="90521"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990124" y="3214046"/>
            <a:ext cx="8749532" cy="1142266"/>
          </a:xfrm>
        </p:spPr>
        <p:txBody>
          <a:bodyPr lIns="90521" tIns="0" rIns="90521" bIns="0" anchor="ctr">
            <a:noAutofit/>
          </a:bodyPr>
          <a:lstStyle>
            <a:lvl1pPr marL="0" indent="0">
              <a:buNone/>
              <a:defRPr sz="4800" b="1" cap="none" baseline="0">
                <a:solidFill>
                  <a:schemeClr val="tx2"/>
                </a:solidFill>
                <a:effectLst/>
              </a:defRPr>
            </a:lvl1pPr>
            <a:lvl2pPr>
              <a:buNone/>
              <a:defRPr sz="4000" b="1"/>
            </a:lvl2pPr>
            <a:lvl3pPr>
              <a:buNone/>
              <a:defRPr sz="3600" b="1"/>
            </a:lvl3pPr>
            <a:lvl4pPr>
              <a:buNone/>
              <a:defRPr sz="3200" b="1"/>
            </a:lvl4pPr>
            <a:lvl5pPr>
              <a:buNone/>
              <a:defRPr sz="32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0059383" y="3221858"/>
            <a:ext cx="8752969" cy="1134455"/>
          </a:xfrm>
        </p:spPr>
        <p:txBody>
          <a:bodyPr lIns="90521" tIns="0" rIns="90521" bIns="0" anchor="ctr"/>
          <a:lstStyle>
            <a:lvl1pPr marL="0" indent="0">
              <a:buNone/>
              <a:defRPr sz="4800" b="1" cap="none" baseline="0">
                <a:solidFill>
                  <a:schemeClr val="tx2"/>
                </a:solidFill>
                <a:effectLst/>
              </a:defRPr>
            </a:lvl1pPr>
            <a:lvl2pPr>
              <a:buNone/>
              <a:defRPr sz="4000" b="1"/>
            </a:lvl2pPr>
            <a:lvl3pPr>
              <a:buNone/>
              <a:defRPr sz="3600" b="1"/>
            </a:lvl3pPr>
            <a:lvl4pPr>
              <a:buNone/>
              <a:defRPr sz="3200" b="1"/>
            </a:lvl4pPr>
            <a:lvl5pPr>
              <a:buNone/>
              <a:defRPr sz="32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990124" y="4356312"/>
            <a:ext cx="8749532" cy="6662354"/>
          </a:xfrm>
        </p:spPr>
        <p:txBody>
          <a:bodyPr tIns="0"/>
          <a:lstStyle>
            <a:lvl1pPr>
              <a:defRPr sz="4400"/>
            </a:lvl1pPr>
            <a:lvl2pPr>
              <a:defRPr sz="4000"/>
            </a:lvl2pPr>
            <a:lvl3pPr>
              <a:defRPr sz="3600"/>
            </a:lvl3pPr>
            <a:lvl4pPr>
              <a:defRPr sz="3200"/>
            </a:lvl4pPr>
            <a:lvl5pPr>
              <a:defRPr sz="3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0059383" y="4356312"/>
            <a:ext cx="8752969" cy="6662354"/>
          </a:xfrm>
        </p:spPr>
        <p:txBody>
          <a:bodyPr tIns="0"/>
          <a:lstStyle>
            <a:lvl1pPr>
              <a:defRPr sz="4400"/>
            </a:lvl1pPr>
            <a:lvl2pPr>
              <a:defRPr sz="4000"/>
            </a:lvl2pPr>
            <a:lvl3pPr>
              <a:defRPr sz="3600"/>
            </a:lvl3pPr>
            <a:lvl4pPr>
              <a:defRPr sz="3200"/>
            </a:lvl4pPr>
            <a:lvl5pPr>
              <a:defRPr sz="3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990124" y="1219767"/>
            <a:ext cx="17987248" cy="1980142"/>
          </a:xfrm>
        </p:spPr>
        <p:txBody>
          <a:bodyPr vert="horz" tIns="90521"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9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485185" y="891067"/>
            <a:ext cx="5940743" cy="2013144"/>
          </a:xfrm>
        </p:spPr>
        <p:txBody>
          <a:bodyPr lIns="0" anchor="b">
            <a:noAutofit/>
          </a:bodyPr>
          <a:lstStyle>
            <a:lvl1pPr algn="l" rtl="0">
              <a:spcBef>
                <a:spcPct val="0"/>
              </a:spcBef>
              <a:buNone/>
              <a:defRPr sz="51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485185" y="2904208"/>
            <a:ext cx="5940743" cy="7920567"/>
          </a:xfrm>
        </p:spPr>
        <p:txBody>
          <a:bodyPr lIns="36208" rIns="36208"/>
          <a:lstStyle>
            <a:lvl1pPr marL="0" indent="0" algn="l">
              <a:buNone/>
              <a:defRPr sz="2800"/>
            </a:lvl1pPr>
            <a:lvl2pPr indent="0" algn="l">
              <a:buNone/>
              <a:defRPr sz="2400"/>
            </a:lvl2pPr>
            <a:lvl3pPr indent="0" algn="l">
              <a:buNone/>
              <a:defRPr sz="2000"/>
            </a:lvl3pPr>
            <a:lvl4pPr indent="0" algn="l">
              <a:buNone/>
              <a:defRPr sz="1800"/>
            </a:lvl4pPr>
            <a:lvl5pPr indent="0" algn="l">
              <a:buNone/>
              <a:defRPr sz="18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7742217" y="2904208"/>
            <a:ext cx="11070134" cy="7920567"/>
          </a:xfrm>
        </p:spPr>
        <p:txBody>
          <a:bodyPr tIns="0"/>
          <a:lstStyle>
            <a:lvl1pPr>
              <a:defRPr sz="5500"/>
            </a:lvl1pPr>
            <a:lvl2pPr>
              <a:defRPr sz="5100"/>
            </a:lvl2pPr>
            <a:lvl3pPr>
              <a:defRPr sz="4800"/>
            </a:lvl3pPr>
            <a:lvl4pPr>
              <a:defRPr sz="4000"/>
            </a:lvl4pPr>
            <a:lvl5pPr>
              <a:defRPr sz="3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3594EF54-E5FC-4170-8B52-A33AF5C17842}"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6855834" y="1919641"/>
            <a:ext cx="11386423" cy="712851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181042" tIns="90521" rIns="181042" bIns="90521" rtlCol="0" anchor="ctr"/>
          <a:lstStyle/>
          <a:p>
            <a:pPr algn="ctr" eaLnBrk="1" latinLnBrk="0" hangingPunct="1"/>
            <a:endParaRPr kumimoji="0" lang="en-US"/>
          </a:p>
        </p:txBody>
      </p:sp>
      <p:sp>
        <p:nvSpPr>
          <p:cNvPr id="12" name="Triangle rectangle 11"/>
          <p:cNvSpPr/>
          <p:nvPr/>
        </p:nvSpPr>
        <p:spPr>
          <a:xfrm rot="420000" flipV="1">
            <a:off x="17333953" y="9285304"/>
            <a:ext cx="336642" cy="269299"/>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181042" tIns="90521" rIns="181042" bIns="90521" rtlCol="0" anchor="ctr"/>
          <a:lstStyle/>
          <a:p>
            <a:pPr algn="ctr" eaLnBrk="1" latinLnBrk="0" hangingPunct="1"/>
            <a:endParaRPr kumimoji="0" lang="en-US"/>
          </a:p>
        </p:txBody>
      </p:sp>
      <p:sp>
        <p:nvSpPr>
          <p:cNvPr id="2" name="Titre 1"/>
          <p:cNvSpPr>
            <a:spLocks noGrp="1"/>
          </p:cNvSpPr>
          <p:nvPr>
            <p:ph type="title"/>
          </p:nvPr>
        </p:nvSpPr>
        <p:spPr>
          <a:xfrm>
            <a:off x="1320165" y="2039038"/>
            <a:ext cx="4792199" cy="2741744"/>
          </a:xfrm>
        </p:spPr>
        <p:txBody>
          <a:bodyPr vert="horz" lIns="90521" tIns="90521" rIns="90521" bIns="90521" anchor="b"/>
          <a:lstStyle>
            <a:lvl1pPr algn="l">
              <a:buNone/>
              <a:defRPr sz="40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1320165" y="4900608"/>
            <a:ext cx="4785598" cy="3775470"/>
          </a:xfrm>
        </p:spPr>
        <p:txBody>
          <a:bodyPr lIns="126729" rIns="90521" bIns="90521" anchor="t"/>
          <a:lstStyle>
            <a:lvl1pPr marL="0" indent="0" algn="l">
              <a:spcBef>
                <a:spcPts val="495"/>
              </a:spcBef>
              <a:buFontTx/>
              <a:buNone/>
              <a:defRPr sz="2600"/>
            </a:lvl1pPr>
            <a:lvl2pPr>
              <a:defRPr sz="2400"/>
            </a:lvl2pPr>
            <a:lvl3pPr>
              <a:defRPr sz="2000"/>
            </a:lvl3pPr>
            <a:lvl4pPr>
              <a:defRPr sz="1800"/>
            </a:lvl4pPr>
            <a:lvl5pPr>
              <a:defRPr sz="18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319B6B12-2156-4FFA-BCFA-429DE9568A42}" type="datetimeFigureOut">
              <a:rPr lang="fr-FR" smtClean="0"/>
              <a:pPr/>
              <a:t>18/04/2010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a:xfrm>
            <a:off x="17492186" y="11011789"/>
            <a:ext cx="1320165" cy="632545"/>
          </a:xfrm>
        </p:spPr>
        <p:txBody>
          <a:bodyPr/>
          <a:lstStyle/>
          <a:p>
            <a:fld id="{3594EF54-E5FC-4170-8B52-A33AF5C17842}" type="slidenum">
              <a:rPr lang="fr-FR" smtClean="0"/>
              <a:pPr/>
              <a:t>‹N°›</a:t>
            </a:fld>
            <a:endParaRPr lang="fr-FR"/>
          </a:p>
        </p:txBody>
      </p:sp>
      <p:sp>
        <p:nvSpPr>
          <p:cNvPr id="3" name="Espace réservé pour une image  2"/>
          <p:cNvSpPr>
            <a:spLocks noGrp="1"/>
          </p:cNvSpPr>
          <p:nvPr>
            <p:ph type="pic" idx="1"/>
          </p:nvPr>
        </p:nvSpPr>
        <p:spPr>
          <a:xfrm rot="420000">
            <a:off x="7548920" y="2078052"/>
            <a:ext cx="10000250" cy="6811687"/>
          </a:xfrm>
          <a:prstGeom prst="rect">
            <a:avLst/>
          </a:prstGeom>
          <a:solidFill>
            <a:schemeClr val="bg2"/>
          </a:solidFill>
          <a:ln w="3000" cap="rnd">
            <a:solidFill>
              <a:srgbClr val="C0C0C0"/>
            </a:solidFill>
            <a:round/>
          </a:ln>
          <a:effectLst/>
        </p:spPr>
        <p:txBody>
          <a:bodyPr/>
          <a:lstStyle>
            <a:lvl1pPr marL="0" indent="0">
              <a:buNone/>
              <a:defRPr sz="63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20628" y="10076721"/>
            <a:ext cx="19843730" cy="1804129"/>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81042" tIns="90521" rIns="181042" bIns="90521"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orme libre 10"/>
          <p:cNvSpPr>
            <a:spLocks/>
          </p:cNvSpPr>
          <p:nvPr/>
        </p:nvSpPr>
        <p:spPr bwMode="auto">
          <a:xfrm flipV="1">
            <a:off x="9488686" y="10775272"/>
            <a:ext cx="10313789" cy="1105579"/>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81042" tIns="90521" rIns="181042" bIns="90521"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20628" y="-12376"/>
            <a:ext cx="19843730" cy="1804129"/>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181042" tIns="90521" rIns="181042" bIns="90521" anchor="t" compatLnSpc="1"/>
          <a:lstStyle/>
          <a:p>
            <a:pPr marL="0" algn="l" rtl="0" eaLnBrk="1" latinLnBrk="0" hangingPunct="1"/>
            <a:endParaRPr kumimoji="0" lang="en-US" dirty="0">
              <a:solidFill>
                <a:schemeClr val="tx1"/>
              </a:solidFill>
              <a:latin typeface="+mn-lt"/>
              <a:ea typeface="+mn-ea"/>
              <a:cs typeface="+mn-cs"/>
            </a:endParaRPr>
          </a:p>
        </p:txBody>
      </p:sp>
      <p:sp>
        <p:nvSpPr>
          <p:cNvPr id="8" name="Forme libre 7"/>
          <p:cNvSpPr>
            <a:spLocks/>
          </p:cNvSpPr>
          <p:nvPr/>
        </p:nvSpPr>
        <p:spPr bwMode="auto">
          <a:xfrm>
            <a:off x="9488686" y="-12375"/>
            <a:ext cx="10313789" cy="1105579"/>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181042" tIns="90521" rIns="181042" bIns="90521" anchor="t" compatLnSpc="1"/>
          <a:lstStyle/>
          <a:p>
            <a:pPr marL="0" algn="l" rtl="0" eaLnBrk="1" latinLnBrk="0" hangingPunct="1"/>
            <a:endParaRPr kumimoji="0" lang="en-US" dirty="0">
              <a:solidFill>
                <a:schemeClr val="tx1"/>
              </a:solidFill>
              <a:latin typeface="+mn-lt"/>
              <a:ea typeface="+mn-ea"/>
              <a:cs typeface="+mn-cs"/>
            </a:endParaRPr>
          </a:p>
        </p:txBody>
      </p:sp>
      <p:sp>
        <p:nvSpPr>
          <p:cNvPr id="9" name="Espace réservé du titre 8"/>
          <p:cNvSpPr>
            <a:spLocks noGrp="1"/>
          </p:cNvSpPr>
          <p:nvPr>
            <p:ph type="title"/>
          </p:nvPr>
        </p:nvSpPr>
        <p:spPr>
          <a:xfrm>
            <a:off x="990124" y="1219767"/>
            <a:ext cx="17822228" cy="1980142"/>
          </a:xfrm>
          <a:prstGeom prst="rect">
            <a:avLst/>
          </a:prstGeom>
        </p:spPr>
        <p:txBody>
          <a:bodyPr vert="horz" lIns="0" tIns="90521"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990124" y="3353040"/>
            <a:ext cx="17822228" cy="7603744"/>
          </a:xfrm>
          <a:prstGeom prst="rect">
            <a:avLst/>
          </a:prstGeom>
        </p:spPr>
        <p:txBody>
          <a:bodyPr vert="horz" lIns="181042" tIns="90521" rIns="181042" bIns="90521">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990123" y="11011789"/>
            <a:ext cx="4620578" cy="632545"/>
          </a:xfrm>
          <a:prstGeom prst="rect">
            <a:avLst/>
          </a:prstGeom>
        </p:spPr>
        <p:txBody>
          <a:bodyPr vert="horz" lIns="0" tIns="0" rIns="0" bIns="0" anchor="b"/>
          <a:lstStyle>
            <a:lvl1pPr algn="l" eaLnBrk="1" latinLnBrk="0" hangingPunct="1">
              <a:defRPr kumimoji="0" sz="2400">
                <a:solidFill>
                  <a:schemeClr val="tx2">
                    <a:shade val="90000"/>
                  </a:schemeClr>
                </a:solidFill>
              </a:defRPr>
            </a:lvl1pPr>
          </a:lstStyle>
          <a:p>
            <a:fld id="{319B6B12-2156-4FFA-BCFA-429DE9568A42}" type="datetimeFigureOut">
              <a:rPr lang="fr-FR" smtClean="0"/>
              <a:pPr/>
              <a:t>18/04/2010</a:t>
            </a:fld>
            <a:endParaRPr lang="fr-FR"/>
          </a:p>
        </p:txBody>
      </p:sp>
      <p:sp>
        <p:nvSpPr>
          <p:cNvPr id="22" name="Espace réservé du pied de page 21"/>
          <p:cNvSpPr>
            <a:spLocks noGrp="1"/>
          </p:cNvSpPr>
          <p:nvPr>
            <p:ph type="ftr" sz="quarter" idx="3"/>
          </p:nvPr>
        </p:nvSpPr>
        <p:spPr>
          <a:xfrm>
            <a:off x="5775722" y="11011789"/>
            <a:ext cx="7260908" cy="632545"/>
          </a:xfrm>
          <a:prstGeom prst="rect">
            <a:avLst/>
          </a:prstGeom>
        </p:spPr>
        <p:txBody>
          <a:bodyPr vert="horz" lIns="0" tIns="0" rIns="0" bIns="0" anchor="b"/>
          <a:lstStyle>
            <a:lvl1pPr algn="l" eaLnBrk="1" latinLnBrk="0" hangingPunct="1">
              <a:defRPr kumimoji="0" sz="2400">
                <a:solidFill>
                  <a:schemeClr val="tx2">
                    <a:shade val="90000"/>
                  </a:schemeClr>
                </a:solidFill>
              </a:defRPr>
            </a:lvl1pPr>
          </a:lstStyle>
          <a:p>
            <a:endParaRPr lang="fr-FR"/>
          </a:p>
        </p:txBody>
      </p:sp>
      <p:sp>
        <p:nvSpPr>
          <p:cNvPr id="18" name="Espace réservé du numéro de diapositive 17"/>
          <p:cNvSpPr>
            <a:spLocks noGrp="1"/>
          </p:cNvSpPr>
          <p:nvPr>
            <p:ph type="sldNum" sz="quarter" idx="4"/>
          </p:nvPr>
        </p:nvSpPr>
        <p:spPr>
          <a:xfrm>
            <a:off x="17162145" y="11011789"/>
            <a:ext cx="1650206" cy="632545"/>
          </a:xfrm>
          <a:prstGeom prst="rect">
            <a:avLst/>
          </a:prstGeom>
        </p:spPr>
        <p:txBody>
          <a:bodyPr vert="horz" lIns="0" tIns="0" rIns="0" bIns="0" anchor="b"/>
          <a:lstStyle>
            <a:lvl1pPr algn="r" eaLnBrk="1" latinLnBrk="0" hangingPunct="1">
              <a:defRPr kumimoji="0" sz="2400">
                <a:solidFill>
                  <a:schemeClr val="tx2">
                    <a:shade val="90000"/>
                  </a:schemeClr>
                </a:solidFill>
              </a:defRPr>
            </a:lvl1pPr>
          </a:lstStyle>
          <a:p>
            <a:fld id="{3594EF54-E5FC-4170-8B52-A33AF5C17842}" type="slidenum">
              <a:rPr lang="fr-FR" smtClean="0"/>
              <a:pPr/>
              <a:t>‹N°›</a:t>
            </a:fld>
            <a:endParaRPr lang="fr-FR"/>
          </a:p>
        </p:txBody>
      </p:sp>
      <p:grpSp>
        <p:nvGrpSpPr>
          <p:cNvPr id="2" name="Groupe 1"/>
          <p:cNvGrpSpPr/>
          <p:nvPr/>
        </p:nvGrpSpPr>
        <p:grpSpPr>
          <a:xfrm>
            <a:off x="-41184" y="350653"/>
            <a:ext cx="19881624" cy="1124720"/>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sz="9900" b="0" kern="1200">
          <a:ln>
            <a:noFill/>
          </a:ln>
          <a:solidFill>
            <a:schemeClr val="tx2"/>
          </a:solidFill>
          <a:effectLst/>
          <a:latin typeface="+mj-lt"/>
          <a:ea typeface="+mj-ea"/>
          <a:cs typeface="+mj-cs"/>
        </a:defRPr>
      </a:lvl1pPr>
    </p:titleStyle>
    <p:bodyStyle>
      <a:lvl1pPr marL="543126" indent="-543126" algn="l" rtl="0" eaLnBrk="1" latinLnBrk="0" hangingPunct="1">
        <a:spcBef>
          <a:spcPct val="20000"/>
        </a:spcBef>
        <a:buClr>
          <a:schemeClr val="accent3"/>
        </a:buClr>
        <a:buSzPct val="95000"/>
        <a:buFont typeface="Wingdings 2"/>
        <a:buChar char=""/>
        <a:defRPr kumimoji="0" sz="5100" kern="1200">
          <a:solidFill>
            <a:schemeClr val="tx1"/>
          </a:solidFill>
          <a:latin typeface="+mn-lt"/>
          <a:ea typeface="+mn-ea"/>
          <a:cs typeface="+mn-cs"/>
        </a:defRPr>
      </a:lvl1pPr>
      <a:lvl2pPr marL="1267294" indent="-488814" algn="l" rtl="0" eaLnBrk="1" latinLnBrk="0" hangingPunct="1">
        <a:spcBef>
          <a:spcPct val="20000"/>
        </a:spcBef>
        <a:buClr>
          <a:schemeClr val="accent1"/>
        </a:buClr>
        <a:buSzPct val="85000"/>
        <a:buFont typeface="Wingdings 2"/>
        <a:buChar char=""/>
        <a:defRPr kumimoji="0" sz="4800" kern="1200">
          <a:solidFill>
            <a:schemeClr val="tx1"/>
          </a:solidFill>
          <a:latin typeface="+mn-lt"/>
          <a:ea typeface="+mn-ea"/>
          <a:cs typeface="+mn-cs"/>
        </a:defRPr>
      </a:lvl2pPr>
      <a:lvl3pPr marL="1810421" indent="-488814" algn="l" rtl="0" eaLnBrk="1" latinLnBrk="0" hangingPunct="1">
        <a:spcBef>
          <a:spcPct val="20000"/>
        </a:spcBef>
        <a:buClr>
          <a:schemeClr val="accent2"/>
        </a:buClr>
        <a:buSzPct val="70000"/>
        <a:buFont typeface="Wingdings 2"/>
        <a:buChar char=""/>
        <a:defRPr kumimoji="0" sz="4200" kern="1200">
          <a:solidFill>
            <a:schemeClr val="tx1"/>
          </a:solidFill>
          <a:latin typeface="+mn-lt"/>
          <a:ea typeface="+mn-ea"/>
          <a:cs typeface="+mn-cs"/>
        </a:defRPr>
      </a:lvl3pPr>
      <a:lvl4pPr marL="2353547" indent="-416397" algn="l" rtl="0" eaLnBrk="1" latinLnBrk="0" hangingPunct="1">
        <a:spcBef>
          <a:spcPct val="20000"/>
        </a:spcBef>
        <a:buClr>
          <a:schemeClr val="accent3"/>
        </a:buClr>
        <a:buSzPct val="65000"/>
        <a:buFont typeface="Wingdings 2"/>
        <a:buChar char=""/>
        <a:defRPr kumimoji="0" sz="4000" kern="1200">
          <a:solidFill>
            <a:schemeClr val="tx1"/>
          </a:solidFill>
          <a:latin typeface="+mn-lt"/>
          <a:ea typeface="+mn-ea"/>
          <a:cs typeface="+mn-cs"/>
        </a:defRPr>
      </a:lvl4pPr>
      <a:lvl5pPr marL="2896673" indent="-416397" algn="l" rtl="0" eaLnBrk="1" latinLnBrk="0" hangingPunct="1">
        <a:spcBef>
          <a:spcPct val="20000"/>
        </a:spcBef>
        <a:buClr>
          <a:schemeClr val="accent4"/>
        </a:buClr>
        <a:buSzPct val="65000"/>
        <a:buFont typeface="Wingdings 2"/>
        <a:buChar char=""/>
        <a:defRPr kumimoji="0" sz="4000" kern="1200">
          <a:solidFill>
            <a:schemeClr val="tx1"/>
          </a:solidFill>
          <a:latin typeface="+mn-lt"/>
          <a:ea typeface="+mn-ea"/>
          <a:cs typeface="+mn-cs"/>
        </a:defRPr>
      </a:lvl5pPr>
      <a:lvl6pPr marL="3439799" indent="-416397" algn="l" rtl="0" eaLnBrk="1" latinLnBrk="0" hangingPunct="1">
        <a:spcBef>
          <a:spcPct val="20000"/>
        </a:spcBef>
        <a:buClr>
          <a:schemeClr val="accent5"/>
        </a:buClr>
        <a:buSzPct val="80000"/>
        <a:buFont typeface="Wingdings 2"/>
        <a:buChar char=""/>
        <a:defRPr kumimoji="0" sz="3600" kern="1200">
          <a:solidFill>
            <a:schemeClr val="tx1"/>
          </a:solidFill>
          <a:latin typeface="+mn-lt"/>
          <a:ea typeface="+mn-ea"/>
          <a:cs typeface="+mn-cs"/>
        </a:defRPr>
      </a:lvl6pPr>
      <a:lvl7pPr marL="3801883" indent="-362084" algn="l" rtl="0" eaLnBrk="1" latinLnBrk="0" hangingPunct="1">
        <a:spcBef>
          <a:spcPct val="20000"/>
        </a:spcBef>
        <a:buClr>
          <a:schemeClr val="accent6"/>
        </a:buClr>
        <a:buSzPct val="80000"/>
        <a:buFont typeface="Wingdings 2"/>
        <a:buChar char=""/>
        <a:defRPr kumimoji="0" sz="3200" kern="1200" baseline="0">
          <a:solidFill>
            <a:schemeClr val="tx1"/>
          </a:solidFill>
          <a:latin typeface="+mn-lt"/>
          <a:ea typeface="+mn-ea"/>
          <a:cs typeface="+mn-cs"/>
        </a:defRPr>
      </a:lvl7pPr>
      <a:lvl8pPr marL="4345009" indent="-362084" algn="l" rtl="0" eaLnBrk="1" latinLnBrk="0" hangingPunct="1">
        <a:spcBef>
          <a:spcPct val="20000"/>
        </a:spcBef>
        <a:buClr>
          <a:schemeClr val="tx2"/>
        </a:buClr>
        <a:buChar char="•"/>
        <a:defRPr kumimoji="0" sz="3200" kern="1200">
          <a:solidFill>
            <a:schemeClr val="tx1"/>
          </a:solidFill>
          <a:latin typeface="+mn-lt"/>
          <a:ea typeface="+mn-ea"/>
          <a:cs typeface="+mn-cs"/>
        </a:defRPr>
      </a:lvl8pPr>
      <a:lvl9pPr marL="4888136" indent="-362084" algn="l" rtl="0" eaLnBrk="1" latinLnBrk="0" hangingPunct="1">
        <a:spcBef>
          <a:spcPct val="20000"/>
        </a:spcBef>
        <a:buClr>
          <a:schemeClr val="tx2"/>
        </a:buClr>
        <a:buFontTx/>
        <a:buChar char="•"/>
        <a:defRPr kumimoji="0" sz="2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905210" algn="l" rtl="0" eaLnBrk="1" latinLnBrk="0" hangingPunct="1">
        <a:defRPr kumimoji="0" kern="1200">
          <a:solidFill>
            <a:schemeClr val="tx1"/>
          </a:solidFill>
          <a:latin typeface="+mn-lt"/>
          <a:ea typeface="+mn-ea"/>
          <a:cs typeface="+mn-cs"/>
        </a:defRPr>
      </a:lvl2pPr>
      <a:lvl3pPr marL="1810421" algn="l" rtl="0" eaLnBrk="1" latinLnBrk="0" hangingPunct="1">
        <a:defRPr kumimoji="0" kern="1200">
          <a:solidFill>
            <a:schemeClr val="tx1"/>
          </a:solidFill>
          <a:latin typeface="+mn-lt"/>
          <a:ea typeface="+mn-ea"/>
          <a:cs typeface="+mn-cs"/>
        </a:defRPr>
      </a:lvl3pPr>
      <a:lvl4pPr marL="2715631" algn="l" rtl="0" eaLnBrk="1" latinLnBrk="0" hangingPunct="1">
        <a:defRPr kumimoji="0" kern="1200">
          <a:solidFill>
            <a:schemeClr val="tx1"/>
          </a:solidFill>
          <a:latin typeface="+mn-lt"/>
          <a:ea typeface="+mn-ea"/>
          <a:cs typeface="+mn-cs"/>
        </a:defRPr>
      </a:lvl4pPr>
      <a:lvl5pPr marL="3620841" algn="l" rtl="0" eaLnBrk="1" latinLnBrk="0" hangingPunct="1">
        <a:defRPr kumimoji="0" kern="1200">
          <a:solidFill>
            <a:schemeClr val="tx1"/>
          </a:solidFill>
          <a:latin typeface="+mn-lt"/>
          <a:ea typeface="+mn-ea"/>
          <a:cs typeface="+mn-cs"/>
        </a:defRPr>
      </a:lvl5pPr>
      <a:lvl6pPr marL="4526051" algn="l" rtl="0" eaLnBrk="1" latinLnBrk="0" hangingPunct="1">
        <a:defRPr kumimoji="0" kern="1200">
          <a:solidFill>
            <a:schemeClr val="tx1"/>
          </a:solidFill>
          <a:latin typeface="+mn-lt"/>
          <a:ea typeface="+mn-ea"/>
          <a:cs typeface="+mn-cs"/>
        </a:defRPr>
      </a:lvl6pPr>
      <a:lvl7pPr marL="5431262" algn="l" rtl="0" eaLnBrk="1" latinLnBrk="0" hangingPunct="1">
        <a:defRPr kumimoji="0" kern="1200">
          <a:solidFill>
            <a:schemeClr val="tx1"/>
          </a:solidFill>
          <a:latin typeface="+mn-lt"/>
          <a:ea typeface="+mn-ea"/>
          <a:cs typeface="+mn-cs"/>
        </a:defRPr>
      </a:lvl7pPr>
      <a:lvl8pPr marL="6336472" algn="l" rtl="0" eaLnBrk="1" latinLnBrk="0" hangingPunct="1">
        <a:defRPr kumimoji="0" kern="1200">
          <a:solidFill>
            <a:schemeClr val="tx1"/>
          </a:solidFill>
          <a:latin typeface="+mn-lt"/>
          <a:ea typeface="+mn-ea"/>
          <a:cs typeface="+mn-cs"/>
        </a:defRPr>
      </a:lvl8pPr>
      <a:lvl9pPr marL="7241682"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3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jpe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3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xml"/><Relationship Id="rId4" Type="http://schemas.openxmlformats.org/officeDocument/2006/relationships/image" Target="../media/image6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82886" y="5197867"/>
            <a:ext cx="17003725" cy="3168227"/>
          </a:xfrm>
        </p:spPr>
        <p:txBody>
          <a:bodyPr>
            <a:prstTxWarp prst="textArchUp">
              <a:avLst/>
            </a:prstTxWarp>
            <a:normAutofit fontScale="90000"/>
            <a:scene3d>
              <a:camera prst="perspectiveRelaxedModerately"/>
              <a:lightRig rig="freezing" dir="t">
                <a:rot lat="0" lon="0" rev="5640000"/>
              </a:lightRig>
            </a:scene3d>
            <a:sp3d prstMaterial="flat">
              <a:bevelT w="38100" h="38100"/>
              <a:contourClr>
                <a:schemeClr val="tx2"/>
              </a:contourClr>
            </a:sp3d>
          </a:bodyPr>
          <a:lstStyle/>
          <a:p>
            <a:pPr algn="ctr"/>
            <a:r>
              <a:rPr lang="fr-FR" dirty="0" smtClean="0">
                <a:ln>
                  <a:solidFill>
                    <a:schemeClr val="accent6">
                      <a:lumMod val="60000"/>
                      <a:lumOff val="40000"/>
                    </a:schemeClr>
                  </a:solidFill>
                </a:ln>
                <a:solidFill>
                  <a:schemeClr val="tx1">
                    <a:lumMod val="75000"/>
                  </a:schemeClr>
                </a:solidFill>
                <a:effectLst>
                  <a:outerShdw blurRad="38100" dist="25400" dir="5400000" algn="tl" rotWithShape="0">
                    <a:srgbClr val="000000">
                      <a:alpha val="43000"/>
                    </a:srgbClr>
                  </a:outerShdw>
                  <a:reflection blurRad="6350" stA="55000" endA="50" endPos="85000" dist="29997" dir="5400000" sy="-100000" algn="bl" rotWithShape="0"/>
                </a:effectLst>
              </a:rPr>
              <a:t>Exposée sur:</a:t>
            </a:r>
            <a:br>
              <a:rPr lang="fr-FR" dirty="0" smtClean="0">
                <a:ln>
                  <a:solidFill>
                    <a:schemeClr val="accent6">
                      <a:lumMod val="60000"/>
                      <a:lumOff val="40000"/>
                    </a:schemeClr>
                  </a:solidFill>
                </a:ln>
                <a:solidFill>
                  <a:schemeClr val="tx1">
                    <a:lumMod val="75000"/>
                  </a:schemeClr>
                </a:solidFill>
                <a:effectLst>
                  <a:outerShdw blurRad="38100" dist="25400" dir="5400000" algn="tl" rotWithShape="0">
                    <a:srgbClr val="000000">
                      <a:alpha val="43000"/>
                    </a:srgbClr>
                  </a:outerShdw>
                  <a:reflection blurRad="6350" stA="55000" endA="50" endPos="85000" dist="29997" dir="5400000" sy="-100000" algn="bl" rotWithShape="0"/>
                </a:effectLst>
              </a:rPr>
            </a:br>
            <a:r>
              <a:rPr lang="fr-FR" dirty="0" smtClean="0">
                <a:ln>
                  <a:solidFill>
                    <a:schemeClr val="accent6">
                      <a:lumMod val="60000"/>
                      <a:lumOff val="40000"/>
                    </a:schemeClr>
                  </a:solidFill>
                </a:ln>
                <a:solidFill>
                  <a:schemeClr val="tx1">
                    <a:lumMod val="75000"/>
                  </a:schemeClr>
                </a:solidFill>
                <a:effectLst>
                  <a:outerShdw blurRad="38100" dist="25400" dir="5400000" algn="tl" rotWithShape="0">
                    <a:srgbClr val="000000">
                      <a:alpha val="43000"/>
                    </a:srgbClr>
                  </a:outerShdw>
                  <a:reflection blurRad="6350" stA="55000" endA="50" endPos="85000" dist="29997" dir="5400000" sy="-100000" algn="bl" rotWithShape="0"/>
                </a:effectLst>
              </a:rPr>
              <a:t>la ségrégation sociale</a:t>
            </a:r>
            <a:endParaRPr lang="fr-FR" dirty="0">
              <a:ln>
                <a:solidFill>
                  <a:schemeClr val="accent6">
                    <a:lumMod val="60000"/>
                    <a:lumOff val="40000"/>
                  </a:schemeClr>
                </a:solidFill>
              </a:ln>
              <a:solidFill>
                <a:schemeClr val="tx1">
                  <a:lumMod val="75000"/>
                </a:schemeClr>
              </a:solidFill>
              <a:effectLst>
                <a:outerShdw blurRad="38100" dist="25400" dir="5400000" algn="tl" rotWithShape="0">
                  <a:srgbClr val="000000">
                    <a:alpha val="43000"/>
                  </a:srgbClr>
                </a:outerShdw>
                <a:reflection blurRad="6350" stA="55000" endA="50" endPos="85000" dist="29997" dir="5400000" sy="-100000" algn="bl" rotWithShape="0"/>
              </a:effectLst>
            </a:endParaRPr>
          </a:p>
        </p:txBody>
      </p:sp>
      <p:sp>
        <p:nvSpPr>
          <p:cNvPr id="3" name="Sous-titre 2"/>
          <p:cNvSpPr>
            <a:spLocks noGrp="1"/>
          </p:cNvSpPr>
          <p:nvPr>
            <p:ph type="subTitle" idx="1"/>
          </p:nvPr>
        </p:nvSpPr>
        <p:spPr/>
        <p:txBody>
          <a:bodyPr/>
          <a:lstStyle/>
          <a:p>
            <a:pPr algn="ctr"/>
            <a:endParaRPr lang="fr-FR" dirty="0" smtClean="0"/>
          </a:p>
          <a:p>
            <a:pPr algn="ctr"/>
            <a:r>
              <a:rPr lang="fr-FR" b="1" i="1" u="sng" dirty="0" smtClean="0">
                <a:solidFill>
                  <a:schemeClr val="accent2">
                    <a:lumMod val="75000"/>
                  </a:schemeClr>
                </a:solidFill>
              </a:rPr>
              <a:t>(Cas de cité </a:t>
            </a:r>
            <a:r>
              <a:rPr lang="fr-FR" b="1" i="1" u="sng" dirty="0" smtClean="0">
                <a:solidFill>
                  <a:schemeClr val="accent2">
                    <a:lumMod val="75000"/>
                  </a:schemeClr>
                </a:solidFill>
              </a:rPr>
              <a:t>Bellevue</a:t>
            </a:r>
            <a:r>
              <a:rPr lang="fr-FR" dirty="0" smtClean="0"/>
              <a:t>)</a:t>
            </a:r>
            <a:endParaRPr lang="fr-F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928178" y="990036"/>
            <a:ext cx="15780208" cy="1831619"/>
          </a:xfrm>
        </p:spPr>
        <p:txBody>
          <a:bodyPr>
            <a:normAutofit/>
          </a:bodyPr>
          <a:lstStyle/>
          <a:p>
            <a:pPr algn="l"/>
            <a:r>
              <a:rPr lang="fr-FR" u="sng" dirty="0" smtClean="0"/>
              <a:t>LE TAUXDE CHAUMAGE:</a:t>
            </a:r>
            <a:endParaRPr lang="fr-FR" u="sng" dirty="0"/>
          </a:p>
        </p:txBody>
      </p:sp>
      <p:sp>
        <p:nvSpPr>
          <p:cNvPr id="5" name="Sous-titre 4"/>
          <p:cNvSpPr>
            <a:spLocks noGrp="1"/>
          </p:cNvSpPr>
          <p:nvPr>
            <p:ph type="subTitle" idx="1"/>
          </p:nvPr>
        </p:nvSpPr>
        <p:spPr>
          <a:xfrm>
            <a:off x="13150104" y="3217711"/>
            <a:ext cx="6188317" cy="7673103"/>
          </a:xfrm>
        </p:spPr>
        <p:txBody>
          <a:bodyPr>
            <a:normAutofit/>
          </a:bodyPr>
          <a:lstStyle/>
          <a:p>
            <a:pPr algn="l"/>
            <a:r>
              <a:rPr lang="fr-FR" sz="4800" u="sng" dirty="0" smtClean="0"/>
              <a:t>commentaire:</a:t>
            </a:r>
          </a:p>
          <a:p>
            <a:pPr algn="l"/>
            <a:endParaRPr lang="fr-FR" sz="4800" dirty="0" smtClean="0"/>
          </a:p>
          <a:p>
            <a:pPr algn="l"/>
            <a:r>
              <a:rPr lang="fr-FR" sz="4800" dirty="0" smtClean="0"/>
              <a:t>On considère que ce taux de chaumage est très élevé  car ce phénomène social engendre des sérieux problèmes au milieu de la société </a:t>
            </a:r>
            <a:endParaRPr lang="fr-FR" sz="4800" dirty="0"/>
          </a:p>
        </p:txBody>
      </p:sp>
      <p:graphicFrame>
        <p:nvGraphicFramePr>
          <p:cNvPr id="6" name="Graphique 5"/>
          <p:cNvGraphicFramePr/>
          <p:nvPr/>
        </p:nvGraphicFramePr>
        <p:xfrm>
          <a:off x="0" y="3217711"/>
          <a:ext cx="13201650" cy="704050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392302" y="371237"/>
            <a:ext cx="17003725" cy="1485117"/>
          </a:xfrm>
        </p:spPr>
        <p:txBody>
          <a:bodyPr>
            <a:normAutofit fontScale="90000"/>
          </a:bodyPr>
          <a:lstStyle/>
          <a:p>
            <a:pPr lvl="0"/>
            <a:r>
              <a:rPr lang="fr-FR" sz="11900" i="1" u="sng" dirty="0" smtClean="0">
                <a:solidFill>
                  <a:srgbClr val="C0504D">
                    <a:lumMod val="75000"/>
                  </a:srgbClr>
                </a:solidFill>
                <a:latin typeface="Book Antiqua"/>
              </a:rPr>
              <a:t>Caractéristiques du bâti </a:t>
            </a:r>
            <a:endParaRPr lang="fr-FR" dirty="0"/>
          </a:p>
        </p:txBody>
      </p:sp>
      <p:sp>
        <p:nvSpPr>
          <p:cNvPr id="5" name="Sous-titre 4"/>
          <p:cNvSpPr>
            <a:spLocks noGrp="1"/>
          </p:cNvSpPr>
          <p:nvPr>
            <p:ph type="subTitle" idx="1"/>
          </p:nvPr>
        </p:nvSpPr>
        <p:spPr>
          <a:xfrm>
            <a:off x="773471" y="1856354"/>
            <a:ext cx="18100826" cy="9034460"/>
          </a:xfrm>
        </p:spPr>
        <p:txBody>
          <a:bodyPr>
            <a:normAutofit/>
          </a:bodyPr>
          <a:lstStyle/>
          <a:p>
            <a:pPr algn="l"/>
            <a:r>
              <a:rPr lang="fr-FR" b="1" u="sng" dirty="0" smtClean="0">
                <a:solidFill>
                  <a:schemeClr val="tx2">
                    <a:lumMod val="50000"/>
                  </a:schemeClr>
                </a:solidFill>
              </a:rPr>
              <a:t>Typologie d’habitat:</a:t>
            </a:r>
          </a:p>
          <a:p>
            <a:pPr algn="l"/>
            <a:r>
              <a:rPr lang="fr-FR" b="1" u="sng" dirty="0" smtClean="0">
                <a:solidFill>
                  <a:schemeClr val="tx2">
                    <a:lumMod val="50000"/>
                  </a:schemeClr>
                </a:solidFill>
              </a:rPr>
              <a:t> </a:t>
            </a:r>
          </a:p>
          <a:p>
            <a:pPr algn="l"/>
            <a:r>
              <a:rPr lang="fr-FR" b="1" dirty="0" smtClean="0">
                <a:solidFill>
                  <a:schemeClr val="tx2">
                    <a:lumMod val="50000"/>
                  </a:schemeClr>
                </a:solidFill>
              </a:rPr>
              <a:t>dans notre zone nous avons de types d’habitat               </a:t>
            </a:r>
          </a:p>
          <a:p>
            <a:pPr algn="l"/>
            <a:r>
              <a:rPr lang="fr-FR" b="1" dirty="0" smtClean="0">
                <a:solidFill>
                  <a:schemeClr val="tx2">
                    <a:lumMod val="50000"/>
                  </a:schemeClr>
                </a:solidFill>
              </a:rPr>
              <a:t>    le premier est celle d’habitat individuel c’est l’ héritage de la période coloniale</a:t>
            </a:r>
          </a:p>
          <a:p>
            <a:pPr algn="l"/>
            <a:r>
              <a:rPr lang="fr-FR" b="1" dirty="0" smtClean="0">
                <a:solidFill>
                  <a:schemeClr val="tx2">
                    <a:lumMod val="50000"/>
                  </a:schemeClr>
                </a:solidFill>
              </a:rPr>
              <a:t>    le deuxième c’est l’habitat collectif    </a:t>
            </a:r>
            <a:endParaRPr lang="fr-FR" b="1"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ilyes\Pictures\photo\type d'habitat\11032010350.jpg"/>
          <p:cNvPicPr>
            <a:picLocks noChangeAspect="1" noChangeArrowheads="1"/>
          </p:cNvPicPr>
          <p:nvPr/>
        </p:nvPicPr>
        <p:blipFill>
          <a:blip r:embed="rId2" cstate="print"/>
          <a:srcRect/>
          <a:stretch>
            <a:fillRect/>
          </a:stretch>
        </p:blipFill>
        <p:spPr bwMode="auto">
          <a:xfrm>
            <a:off x="618764" y="2103874"/>
            <a:ext cx="9282477" cy="6187986"/>
          </a:xfrm>
          <a:prstGeom prst="rect">
            <a:avLst/>
          </a:prstGeom>
          <a:noFill/>
        </p:spPr>
      </p:pic>
      <p:pic>
        <p:nvPicPr>
          <p:cNvPr id="1027" name="Picture 3" descr="C:\Users\ilyes\Pictures\photo\type d'habitat\Photo(017).jpg"/>
          <p:cNvPicPr>
            <a:picLocks noChangeAspect="1" noChangeArrowheads="1"/>
          </p:cNvPicPr>
          <p:nvPr/>
        </p:nvPicPr>
        <p:blipFill>
          <a:blip r:embed="rId3"/>
          <a:srcRect/>
          <a:stretch>
            <a:fillRect/>
          </a:stretch>
        </p:blipFill>
        <p:spPr bwMode="auto">
          <a:xfrm>
            <a:off x="10055947" y="2103873"/>
            <a:ext cx="9076106" cy="6187931"/>
          </a:xfrm>
          <a:prstGeom prst="rect">
            <a:avLst/>
          </a:prstGeom>
          <a:noFill/>
        </p:spPr>
      </p:pic>
      <p:sp>
        <p:nvSpPr>
          <p:cNvPr id="6" name="ZoneTexte 5"/>
          <p:cNvSpPr txBox="1"/>
          <p:nvPr/>
        </p:nvSpPr>
        <p:spPr>
          <a:xfrm>
            <a:off x="4795876" y="742518"/>
            <a:ext cx="7425980" cy="921474"/>
          </a:xfrm>
          <a:prstGeom prst="rect">
            <a:avLst/>
          </a:prstGeom>
          <a:noFill/>
        </p:spPr>
        <p:txBody>
          <a:bodyPr wrap="square" lIns="181042" tIns="90521" rIns="181042" bIns="90521" rtlCol="0">
            <a:spAutoFit/>
          </a:bodyPr>
          <a:lstStyle/>
          <a:p>
            <a:pPr algn="ctr"/>
            <a:r>
              <a:rPr lang="fr-FR" sz="4800" b="1" u="sng" dirty="0" smtClean="0">
                <a:solidFill>
                  <a:schemeClr val="accent6"/>
                </a:solidFill>
              </a:rPr>
              <a:t>Habitat individuel</a:t>
            </a:r>
            <a:endParaRPr lang="fr-FR" sz="4800" b="1" u="sng" dirty="0">
              <a:solidFill>
                <a:schemeClr val="accent6"/>
              </a:solidFill>
            </a:endParaRPr>
          </a:p>
        </p:txBody>
      </p:sp>
      <p:sp>
        <p:nvSpPr>
          <p:cNvPr id="7" name="ZoneTexte 6"/>
          <p:cNvSpPr txBox="1"/>
          <p:nvPr/>
        </p:nvSpPr>
        <p:spPr>
          <a:xfrm>
            <a:off x="1547010" y="9281938"/>
            <a:ext cx="16399039" cy="1290806"/>
          </a:xfrm>
          <a:prstGeom prst="rect">
            <a:avLst/>
          </a:prstGeom>
          <a:noFill/>
        </p:spPr>
        <p:txBody>
          <a:bodyPr wrap="square" lIns="181042" tIns="90521" rIns="181042" bIns="90521" rtlCol="0">
            <a:spAutoFit/>
          </a:bodyPr>
          <a:lstStyle/>
          <a:p>
            <a:r>
              <a:rPr lang="fr-FR" dirty="0" smtClean="0"/>
              <a:t>Nous avons ici deux habitats individuels le premier semble en bon état et le deuxième en moyen état</a:t>
            </a: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328941" y="296823"/>
            <a:ext cx="12067218" cy="1089088"/>
          </a:xfrm>
        </p:spPr>
        <p:txBody>
          <a:bodyPr>
            <a:normAutofit/>
          </a:bodyPr>
          <a:lstStyle/>
          <a:p>
            <a:pPr algn="ctr"/>
            <a:r>
              <a:rPr lang="fr-FR" sz="6300" u="sng" dirty="0" smtClean="0">
                <a:solidFill>
                  <a:schemeClr val="accent6"/>
                </a:solidFill>
              </a:rPr>
              <a:t>Habitat collectif</a:t>
            </a:r>
            <a:endParaRPr lang="fr-FR" sz="6300" u="sng" dirty="0">
              <a:solidFill>
                <a:schemeClr val="accent6"/>
              </a:solidFill>
            </a:endParaRPr>
          </a:p>
        </p:txBody>
      </p:sp>
      <p:pic>
        <p:nvPicPr>
          <p:cNvPr id="2052" name="Picture 4" descr="C:\Users\ilyes\Pictures\photo\type d'habitat\10032010322.jpg"/>
          <p:cNvPicPr>
            <a:picLocks noChangeAspect="1" noChangeArrowheads="1"/>
          </p:cNvPicPr>
          <p:nvPr/>
        </p:nvPicPr>
        <p:blipFill>
          <a:blip r:embed="rId2" cstate="print"/>
          <a:srcRect/>
          <a:stretch>
            <a:fillRect/>
          </a:stretch>
        </p:blipFill>
        <p:spPr bwMode="auto">
          <a:xfrm>
            <a:off x="399983" y="1368393"/>
            <a:ext cx="7429552" cy="5000660"/>
          </a:xfrm>
          <a:prstGeom prst="rect">
            <a:avLst/>
          </a:prstGeom>
          <a:noFill/>
        </p:spPr>
      </p:pic>
      <p:pic>
        <p:nvPicPr>
          <p:cNvPr id="2053" name="Picture 5" descr="C:\Users\ilyes\Pictures\photo\type d'habitat\Jm.jpg"/>
          <p:cNvPicPr>
            <a:picLocks noChangeAspect="1" noChangeArrowheads="1"/>
          </p:cNvPicPr>
          <p:nvPr/>
        </p:nvPicPr>
        <p:blipFill>
          <a:blip r:embed="rId3"/>
          <a:srcRect/>
          <a:stretch>
            <a:fillRect/>
          </a:stretch>
        </p:blipFill>
        <p:spPr bwMode="auto">
          <a:xfrm>
            <a:off x="328545" y="6440491"/>
            <a:ext cx="7500990" cy="5009736"/>
          </a:xfrm>
          <a:prstGeom prst="rect">
            <a:avLst/>
          </a:prstGeom>
          <a:noFill/>
        </p:spPr>
      </p:pic>
      <p:pic>
        <p:nvPicPr>
          <p:cNvPr id="1026" name="Picture 2" descr="C:\Users\ilyes\Pictures\photo\type d'habitat\03012006619.jpg"/>
          <p:cNvPicPr>
            <a:picLocks noChangeAspect="1" noChangeArrowheads="1"/>
          </p:cNvPicPr>
          <p:nvPr/>
        </p:nvPicPr>
        <p:blipFill>
          <a:blip r:embed="rId4"/>
          <a:srcRect/>
          <a:stretch>
            <a:fillRect/>
          </a:stretch>
        </p:blipFill>
        <p:spPr bwMode="auto">
          <a:xfrm>
            <a:off x="8043849" y="1368393"/>
            <a:ext cx="7872177" cy="5214974"/>
          </a:xfrm>
          <a:prstGeom prst="rect">
            <a:avLst/>
          </a:prstGeom>
          <a:noFill/>
        </p:spPr>
      </p:pic>
      <p:pic>
        <p:nvPicPr>
          <p:cNvPr id="1027" name="Picture 3" descr="C:\Users\ilyes\Desktop\200601\03012006584.jpg"/>
          <p:cNvPicPr>
            <a:picLocks noChangeAspect="1" noChangeArrowheads="1"/>
          </p:cNvPicPr>
          <p:nvPr/>
        </p:nvPicPr>
        <p:blipFill>
          <a:blip r:embed="rId5"/>
          <a:srcRect/>
          <a:stretch>
            <a:fillRect/>
          </a:stretch>
        </p:blipFill>
        <p:spPr bwMode="auto">
          <a:xfrm>
            <a:off x="7972411" y="6654805"/>
            <a:ext cx="7858180" cy="4868855"/>
          </a:xfrm>
          <a:prstGeom prst="rect">
            <a:avLst/>
          </a:prstGeom>
          <a:noFill/>
        </p:spPr>
      </p:pic>
      <p:sp>
        <p:nvSpPr>
          <p:cNvPr id="7" name="ZoneTexte 6"/>
          <p:cNvSpPr txBox="1"/>
          <p:nvPr/>
        </p:nvSpPr>
        <p:spPr>
          <a:xfrm>
            <a:off x="16544971" y="1797021"/>
            <a:ext cx="2714644" cy="2862322"/>
          </a:xfrm>
          <a:prstGeom prst="rect">
            <a:avLst/>
          </a:prstGeom>
          <a:noFill/>
        </p:spPr>
        <p:txBody>
          <a:bodyPr wrap="square" rtlCol="0">
            <a:spAutoFit/>
          </a:bodyPr>
          <a:lstStyle/>
          <a:p>
            <a:r>
              <a:rPr lang="fr-FR" dirty="0" smtClean="0"/>
              <a:t>ILS SONT GENERALEMENT EN MOYEN ETAT</a:t>
            </a:r>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400379" y="0"/>
            <a:ext cx="11615218" cy="1310839"/>
          </a:xfrm>
        </p:spPr>
        <p:txBody>
          <a:bodyPr>
            <a:normAutofit/>
          </a:bodyPr>
          <a:lstStyle/>
          <a:p>
            <a:r>
              <a:rPr lang="fr-FR" sz="6000" u="sng" dirty="0" smtClean="0">
                <a:solidFill>
                  <a:schemeClr val="accent6"/>
                </a:solidFill>
              </a:rPr>
              <a:t>NATURE ET ETAT DES COUVERTURE</a:t>
            </a:r>
            <a:endParaRPr lang="fr-FR" sz="6000" u="sng" dirty="0">
              <a:solidFill>
                <a:schemeClr val="accent6"/>
              </a:solidFill>
            </a:endParaRPr>
          </a:p>
        </p:txBody>
      </p:sp>
      <p:pic>
        <p:nvPicPr>
          <p:cNvPr id="2052" name="Picture 4" descr="C:\Users\ilyes\Desktop\200601\03012006576.jpg"/>
          <p:cNvPicPr>
            <a:picLocks noChangeAspect="1" noChangeArrowheads="1"/>
          </p:cNvPicPr>
          <p:nvPr/>
        </p:nvPicPr>
        <p:blipFill>
          <a:blip r:embed="rId2"/>
          <a:srcRect/>
          <a:stretch>
            <a:fillRect/>
          </a:stretch>
        </p:blipFill>
        <p:spPr bwMode="auto">
          <a:xfrm>
            <a:off x="328545" y="4297351"/>
            <a:ext cx="9401171" cy="7229460"/>
          </a:xfrm>
          <a:prstGeom prst="rect">
            <a:avLst/>
          </a:prstGeom>
          <a:noFill/>
        </p:spPr>
      </p:pic>
      <p:pic>
        <p:nvPicPr>
          <p:cNvPr id="2053" name="Picture 5" descr="C:\Users\ilyes\Pictures\photo\couverture\Photo(020).jpg"/>
          <p:cNvPicPr>
            <a:picLocks noChangeAspect="1" noChangeArrowheads="1"/>
          </p:cNvPicPr>
          <p:nvPr/>
        </p:nvPicPr>
        <p:blipFill>
          <a:blip r:embed="rId3"/>
          <a:srcRect/>
          <a:stretch>
            <a:fillRect/>
          </a:stretch>
        </p:blipFill>
        <p:spPr bwMode="auto">
          <a:xfrm>
            <a:off x="10115551" y="4225913"/>
            <a:ext cx="9263405" cy="7326297"/>
          </a:xfrm>
          <a:prstGeom prst="rect">
            <a:avLst/>
          </a:prstGeom>
          <a:noFill/>
        </p:spPr>
      </p:pic>
      <p:sp>
        <p:nvSpPr>
          <p:cNvPr id="8" name="ZoneTexte 7"/>
          <p:cNvSpPr txBox="1"/>
          <p:nvPr/>
        </p:nvSpPr>
        <p:spPr>
          <a:xfrm>
            <a:off x="614297" y="1296955"/>
            <a:ext cx="18359566" cy="1661993"/>
          </a:xfrm>
          <a:prstGeom prst="rect">
            <a:avLst/>
          </a:prstGeom>
          <a:noFill/>
        </p:spPr>
        <p:txBody>
          <a:bodyPr wrap="square" rtlCol="0">
            <a:spAutoFit/>
          </a:bodyPr>
          <a:lstStyle/>
          <a:p>
            <a:r>
              <a:rPr lang="fr-FR" sz="6600" u="sng" dirty="0" smtClean="0">
                <a:solidFill>
                  <a:schemeClr val="accent6"/>
                </a:solidFill>
              </a:rPr>
              <a:t>1</a:t>
            </a:r>
            <a:r>
              <a:rPr lang="fr-FR" u="sng" dirty="0" smtClean="0">
                <a:solidFill>
                  <a:schemeClr val="accent6"/>
                </a:solidFill>
              </a:rPr>
              <a:t>-COUVERTURE EN TUILE   </a:t>
            </a:r>
            <a:r>
              <a:rPr lang="fr-FR" dirty="0" smtClean="0">
                <a:solidFill>
                  <a:schemeClr val="accent6"/>
                </a:solidFill>
              </a:rPr>
              <a:t>LA PLUPART DES HABITATS SONT COUVERTS EN TUILE</a:t>
            </a:r>
          </a:p>
          <a:p>
            <a:r>
              <a:rPr lang="fr-FR" dirty="0" smtClean="0">
                <a:solidFill>
                  <a:schemeClr val="accent6"/>
                </a:solidFill>
              </a:rPr>
              <a:t>ELLES SONT EN BONNE ETAT</a:t>
            </a:r>
            <a:endParaRPr lang="fr-FR" dirty="0">
              <a:solidFill>
                <a:schemeClr val="accent6"/>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57173" y="582575"/>
            <a:ext cx="7757566" cy="1032732"/>
          </a:xfrm>
        </p:spPr>
        <p:txBody>
          <a:bodyPr>
            <a:normAutofit/>
          </a:bodyPr>
          <a:lstStyle/>
          <a:p>
            <a:r>
              <a:rPr lang="fr-FR" sz="5400" dirty="0" smtClean="0">
                <a:solidFill>
                  <a:schemeClr val="accent6"/>
                </a:solidFill>
              </a:rPr>
              <a:t>2-COUVERTURE EN DALLE</a:t>
            </a:r>
            <a:endParaRPr lang="fr-FR" sz="5400" dirty="0">
              <a:solidFill>
                <a:schemeClr val="accent6"/>
              </a:solidFill>
            </a:endParaRPr>
          </a:p>
        </p:txBody>
      </p:sp>
      <p:pic>
        <p:nvPicPr>
          <p:cNvPr id="3074" name="Picture 2" descr="C:\Users\ilyes\Pictures\photo\couverture\Photo0005.jpg"/>
          <p:cNvPicPr>
            <a:picLocks noChangeAspect="1" noChangeArrowheads="1"/>
          </p:cNvPicPr>
          <p:nvPr/>
        </p:nvPicPr>
        <p:blipFill>
          <a:blip r:embed="rId2"/>
          <a:srcRect/>
          <a:stretch>
            <a:fillRect/>
          </a:stretch>
        </p:blipFill>
        <p:spPr bwMode="auto">
          <a:xfrm>
            <a:off x="328545" y="4297351"/>
            <a:ext cx="8929750" cy="7072362"/>
          </a:xfrm>
          <a:prstGeom prst="rect">
            <a:avLst/>
          </a:prstGeom>
          <a:noFill/>
        </p:spPr>
      </p:pic>
      <p:pic>
        <p:nvPicPr>
          <p:cNvPr id="3075" name="Picture 3" descr="C:\Users\ilyes\Pictures\photo\couverture\Photo(032).jpg"/>
          <p:cNvPicPr>
            <a:picLocks noChangeAspect="1" noChangeArrowheads="1"/>
          </p:cNvPicPr>
          <p:nvPr/>
        </p:nvPicPr>
        <p:blipFill>
          <a:blip r:embed="rId3"/>
          <a:srcRect/>
          <a:stretch>
            <a:fillRect/>
          </a:stretch>
        </p:blipFill>
        <p:spPr bwMode="auto">
          <a:xfrm>
            <a:off x="9401171" y="4297351"/>
            <a:ext cx="9787006" cy="7179519"/>
          </a:xfrm>
          <a:prstGeom prst="rect">
            <a:avLst/>
          </a:prstGeom>
          <a:noFill/>
        </p:spPr>
      </p:pic>
      <p:sp>
        <p:nvSpPr>
          <p:cNvPr id="6" name="ZoneTexte 5"/>
          <p:cNvSpPr txBox="1"/>
          <p:nvPr/>
        </p:nvSpPr>
        <p:spPr>
          <a:xfrm>
            <a:off x="900049" y="1797021"/>
            <a:ext cx="17859500" cy="1200329"/>
          </a:xfrm>
          <a:prstGeom prst="rect">
            <a:avLst/>
          </a:prstGeom>
          <a:noFill/>
        </p:spPr>
        <p:txBody>
          <a:bodyPr wrap="square" rtlCol="0">
            <a:spAutoFit/>
          </a:bodyPr>
          <a:lstStyle/>
          <a:p>
            <a:r>
              <a:rPr lang="fr-FR" dirty="0" smtClean="0"/>
              <a:t>CE TYPE EST UTILISE DANS LES NOUVEAUX CONSTRUCTIONS  INDIVIDUELLES</a:t>
            </a:r>
          </a:p>
          <a:p>
            <a:r>
              <a:rPr lang="fr-FR" dirty="0" smtClean="0"/>
              <a:t>ILEST EN BON ETAT </a:t>
            </a:r>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phique 5"/>
          <p:cNvGraphicFramePr/>
          <p:nvPr/>
        </p:nvGraphicFramePr>
        <p:xfrm>
          <a:off x="1828743" y="1225517"/>
          <a:ext cx="16144988" cy="8801100"/>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p:cNvSpPr txBox="1"/>
          <p:nvPr/>
        </p:nvSpPr>
        <p:spPr>
          <a:xfrm>
            <a:off x="9615485" y="6940557"/>
            <a:ext cx="2071702" cy="646331"/>
          </a:xfrm>
          <a:prstGeom prst="rect">
            <a:avLst/>
          </a:prstGeom>
          <a:noFill/>
        </p:spPr>
        <p:txBody>
          <a:bodyPr wrap="square" rtlCol="0">
            <a:spAutoFit/>
          </a:bodyPr>
          <a:lstStyle/>
          <a:p>
            <a:r>
              <a:rPr lang="fr-FR" dirty="0" smtClean="0"/>
              <a:t>84,37%</a:t>
            </a:r>
            <a:endParaRPr lang="fr-FR" dirty="0"/>
          </a:p>
        </p:txBody>
      </p:sp>
      <p:sp>
        <p:nvSpPr>
          <p:cNvPr id="10" name="ZoneTexte 9"/>
          <p:cNvSpPr txBox="1"/>
          <p:nvPr/>
        </p:nvSpPr>
        <p:spPr>
          <a:xfrm>
            <a:off x="6472213" y="1797021"/>
            <a:ext cx="1357322" cy="646331"/>
          </a:xfrm>
          <a:prstGeom prst="rect">
            <a:avLst/>
          </a:prstGeom>
          <a:noFill/>
        </p:spPr>
        <p:txBody>
          <a:bodyPr wrap="square" rtlCol="0">
            <a:spAutoFit/>
          </a:bodyPr>
          <a:lstStyle/>
          <a:p>
            <a:r>
              <a:rPr lang="fr-FR" dirty="0" smtClean="0"/>
              <a:t>9,37%</a:t>
            </a:r>
            <a:endParaRPr lang="fr-FR" dirty="0"/>
          </a:p>
        </p:txBody>
      </p:sp>
      <p:sp>
        <p:nvSpPr>
          <p:cNvPr id="11" name="ZoneTexte 10"/>
          <p:cNvSpPr txBox="1"/>
          <p:nvPr/>
        </p:nvSpPr>
        <p:spPr>
          <a:xfrm>
            <a:off x="2971751" y="2940029"/>
            <a:ext cx="2571768" cy="646331"/>
          </a:xfrm>
          <a:prstGeom prst="rect">
            <a:avLst/>
          </a:prstGeom>
          <a:noFill/>
        </p:spPr>
        <p:txBody>
          <a:bodyPr wrap="square" rtlCol="0">
            <a:spAutoFit/>
          </a:bodyPr>
          <a:lstStyle/>
          <a:p>
            <a:r>
              <a:rPr lang="fr-FR" dirty="0" smtClean="0"/>
              <a:t>6,25%</a:t>
            </a:r>
            <a:endParaRPr lang="fr-F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28545" y="1582707"/>
            <a:ext cx="18931070" cy="1025087"/>
          </a:xfrm>
        </p:spPr>
        <p:txBody>
          <a:bodyPr>
            <a:normAutofit fontScale="90000"/>
          </a:bodyPr>
          <a:lstStyle/>
          <a:p>
            <a:pPr algn="l"/>
            <a:r>
              <a:rPr lang="fr-FR" sz="5400" u="sng" dirty="0" smtClean="0">
                <a:solidFill>
                  <a:schemeClr val="accent6"/>
                </a:solidFill>
              </a:rPr>
              <a:t>ETAT ET </a:t>
            </a:r>
            <a:r>
              <a:rPr lang="fr-FR" sz="5400" u="sng" dirty="0" smtClean="0">
                <a:solidFill>
                  <a:schemeClr val="accent6"/>
                </a:solidFill>
                <a:effectLst>
                  <a:outerShdw blurRad="38100" dist="38100" dir="2700000" algn="tl">
                    <a:srgbClr val="000000">
                      <a:alpha val="43137"/>
                    </a:srgbClr>
                  </a:outerShdw>
                </a:effectLst>
              </a:rPr>
              <a:t>NATURE</a:t>
            </a:r>
            <a:r>
              <a:rPr lang="fr-FR" sz="5400" u="sng" dirty="0" smtClean="0">
                <a:solidFill>
                  <a:schemeClr val="accent6"/>
                </a:solidFill>
              </a:rPr>
              <a:t> DES MURS</a:t>
            </a:r>
            <a:br>
              <a:rPr lang="fr-FR" sz="5400" u="sng" dirty="0" smtClean="0">
                <a:solidFill>
                  <a:schemeClr val="accent6"/>
                </a:solidFill>
              </a:rPr>
            </a:br>
            <a:r>
              <a:rPr lang="fr-FR" sz="5400" u="sng" dirty="0" smtClean="0">
                <a:solidFill>
                  <a:schemeClr val="accent6"/>
                </a:solidFill>
              </a:rPr>
              <a:t>MUR AVEC PIERRRE TAILLEES </a:t>
            </a:r>
            <a:br>
              <a:rPr lang="fr-FR" sz="5400" u="sng" dirty="0" smtClean="0">
                <a:solidFill>
                  <a:schemeClr val="accent6"/>
                </a:solidFill>
              </a:rPr>
            </a:br>
            <a:r>
              <a:rPr lang="fr-FR" sz="5400" b="0" dirty="0" smtClean="0">
                <a:solidFill>
                  <a:schemeClr val="accent6"/>
                </a:solidFill>
              </a:rPr>
              <a:t>ON REMARQUE QU’IL Y A DES FISSURES</a:t>
            </a:r>
            <a:endParaRPr lang="fr-FR" sz="5400" u="sng" dirty="0">
              <a:solidFill>
                <a:schemeClr val="accent6"/>
              </a:solidFill>
            </a:endParaRPr>
          </a:p>
        </p:txBody>
      </p:sp>
      <p:pic>
        <p:nvPicPr>
          <p:cNvPr id="4099" name="Picture 3" descr="C:\Users\ilyes\Desktop\200601\03012006561.jpg"/>
          <p:cNvPicPr>
            <a:picLocks noChangeAspect="1" noChangeArrowheads="1"/>
          </p:cNvPicPr>
          <p:nvPr/>
        </p:nvPicPr>
        <p:blipFill>
          <a:blip r:embed="rId3"/>
          <a:srcRect/>
          <a:stretch>
            <a:fillRect/>
          </a:stretch>
        </p:blipFill>
        <p:spPr bwMode="auto">
          <a:xfrm>
            <a:off x="828611" y="4308422"/>
            <a:ext cx="9215503" cy="7572428"/>
          </a:xfrm>
          <a:prstGeom prst="rect">
            <a:avLst/>
          </a:prstGeom>
          <a:noFill/>
        </p:spPr>
      </p:pic>
      <p:pic>
        <p:nvPicPr>
          <p:cNvPr id="4102" name="Picture 6" descr="C:\Users\ilyes\Desktop\200601\03012006594.jpg"/>
          <p:cNvPicPr>
            <a:picLocks noChangeAspect="1" noChangeArrowheads="1"/>
          </p:cNvPicPr>
          <p:nvPr/>
        </p:nvPicPr>
        <p:blipFill>
          <a:blip r:embed="rId4"/>
          <a:srcRect/>
          <a:stretch>
            <a:fillRect/>
          </a:stretch>
        </p:blipFill>
        <p:spPr bwMode="auto">
          <a:xfrm>
            <a:off x="10401303" y="4368789"/>
            <a:ext cx="8929750" cy="7215238"/>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C:\Users\ilyes\Desktop\200601\03012006516.jpg"/>
          <p:cNvPicPr>
            <a:picLocks noChangeAspect="1" noChangeArrowheads="1"/>
          </p:cNvPicPr>
          <p:nvPr/>
        </p:nvPicPr>
        <p:blipFill>
          <a:blip r:embed="rId2"/>
          <a:srcRect/>
          <a:stretch>
            <a:fillRect/>
          </a:stretch>
        </p:blipFill>
        <p:spPr bwMode="auto">
          <a:xfrm>
            <a:off x="9829799" y="796889"/>
            <a:ext cx="9358378" cy="6614815"/>
          </a:xfrm>
          <a:prstGeom prst="rect">
            <a:avLst/>
          </a:prstGeom>
          <a:noFill/>
        </p:spPr>
      </p:pic>
      <p:pic>
        <p:nvPicPr>
          <p:cNvPr id="8" name="Picture 2" descr="C:\Users\ilyes\Pictures\photo\couverture\Photo0005.jpg"/>
          <p:cNvPicPr>
            <a:picLocks noChangeAspect="1" noChangeArrowheads="1"/>
          </p:cNvPicPr>
          <p:nvPr/>
        </p:nvPicPr>
        <p:blipFill>
          <a:blip r:embed="rId3"/>
          <a:srcRect/>
          <a:stretch>
            <a:fillRect/>
          </a:stretch>
        </p:blipFill>
        <p:spPr bwMode="auto">
          <a:xfrm>
            <a:off x="328545" y="3868723"/>
            <a:ext cx="8929750" cy="7500990"/>
          </a:xfrm>
          <a:prstGeom prst="rect">
            <a:avLst/>
          </a:prstGeom>
          <a:noFill/>
        </p:spPr>
      </p:pic>
      <p:sp>
        <p:nvSpPr>
          <p:cNvPr id="9" name="ZoneTexte 8"/>
          <p:cNvSpPr txBox="1"/>
          <p:nvPr/>
        </p:nvSpPr>
        <p:spPr>
          <a:xfrm>
            <a:off x="542859" y="368261"/>
            <a:ext cx="8358246" cy="646331"/>
          </a:xfrm>
          <a:prstGeom prst="rect">
            <a:avLst/>
          </a:prstGeom>
          <a:noFill/>
        </p:spPr>
        <p:txBody>
          <a:bodyPr wrap="square" rtlCol="0">
            <a:spAutoFit/>
          </a:bodyPr>
          <a:lstStyle/>
          <a:p>
            <a:r>
              <a:rPr lang="fr-FR" b="1" u="sng" dirty="0" smtClean="0">
                <a:solidFill>
                  <a:schemeClr val="accent6"/>
                </a:solidFill>
              </a:rPr>
              <a:t>MURS AVEC PARPAING ET BRIQUES</a:t>
            </a:r>
            <a:endParaRPr lang="fr-FR" b="1" u="sng" dirty="0">
              <a:solidFill>
                <a:schemeClr val="accent6"/>
              </a:solidFill>
            </a:endParaRPr>
          </a:p>
        </p:txBody>
      </p:sp>
      <p:sp>
        <p:nvSpPr>
          <p:cNvPr id="10" name="ZoneTexte 9"/>
          <p:cNvSpPr txBox="1"/>
          <p:nvPr/>
        </p:nvSpPr>
        <p:spPr>
          <a:xfrm>
            <a:off x="1257239" y="2725715"/>
            <a:ext cx="6286544" cy="646331"/>
          </a:xfrm>
          <a:prstGeom prst="rect">
            <a:avLst/>
          </a:prstGeom>
          <a:noFill/>
        </p:spPr>
        <p:txBody>
          <a:bodyPr wrap="square" rtlCol="0">
            <a:spAutoFit/>
          </a:bodyPr>
          <a:lstStyle/>
          <a:p>
            <a:r>
              <a:rPr lang="fr-FR" dirty="0" smtClean="0"/>
              <a:t>CELLE-CI EST  ENBON ETAT</a:t>
            </a:r>
            <a:endParaRPr lang="fr-FR" dirty="0"/>
          </a:p>
        </p:txBody>
      </p:sp>
      <p:sp>
        <p:nvSpPr>
          <p:cNvPr id="11" name="ZoneTexte 10"/>
          <p:cNvSpPr txBox="1"/>
          <p:nvPr/>
        </p:nvSpPr>
        <p:spPr>
          <a:xfrm>
            <a:off x="12115815" y="8012127"/>
            <a:ext cx="4143404" cy="646331"/>
          </a:xfrm>
          <a:prstGeom prst="rect">
            <a:avLst/>
          </a:prstGeom>
          <a:noFill/>
        </p:spPr>
        <p:txBody>
          <a:bodyPr wrap="square" rtlCol="0">
            <a:spAutoFit/>
          </a:bodyPr>
          <a:lstStyle/>
          <a:p>
            <a:r>
              <a:rPr lang="fr-FR" dirty="0" smtClean="0"/>
              <a:t>MOYEN ETAT</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phique 5"/>
          <p:cNvGraphicFramePr/>
          <p:nvPr/>
        </p:nvGraphicFramePr>
        <p:xfrm>
          <a:off x="3300412" y="1539875"/>
          <a:ext cx="13201650" cy="8801100"/>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p:cNvSpPr txBox="1"/>
          <p:nvPr/>
        </p:nvSpPr>
        <p:spPr>
          <a:xfrm>
            <a:off x="4614825" y="2940029"/>
            <a:ext cx="1785950" cy="646331"/>
          </a:xfrm>
          <a:prstGeom prst="rect">
            <a:avLst/>
          </a:prstGeom>
          <a:noFill/>
        </p:spPr>
        <p:txBody>
          <a:bodyPr wrap="square" rtlCol="0">
            <a:spAutoFit/>
          </a:bodyPr>
          <a:lstStyle/>
          <a:p>
            <a:r>
              <a:rPr lang="fr-FR" dirty="0" smtClean="0"/>
              <a:t>18,75%</a:t>
            </a:r>
            <a:endParaRPr lang="fr-FR" dirty="0"/>
          </a:p>
        </p:txBody>
      </p:sp>
      <p:sp>
        <p:nvSpPr>
          <p:cNvPr id="8" name="ZoneTexte 7"/>
          <p:cNvSpPr txBox="1"/>
          <p:nvPr/>
        </p:nvSpPr>
        <p:spPr>
          <a:xfrm>
            <a:off x="7400907" y="7297747"/>
            <a:ext cx="2928958" cy="646331"/>
          </a:xfrm>
          <a:prstGeom prst="rect">
            <a:avLst/>
          </a:prstGeom>
          <a:noFill/>
        </p:spPr>
        <p:txBody>
          <a:bodyPr wrap="square" rtlCol="0">
            <a:spAutoFit/>
          </a:bodyPr>
          <a:lstStyle/>
          <a:p>
            <a:r>
              <a:rPr lang="fr-FR" dirty="0" smtClean="0"/>
              <a:t>81,25%</a:t>
            </a:r>
            <a:endParaRPr lang="fr-FR"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4486461" y="494997"/>
            <a:ext cx="9983756" cy="1955406"/>
          </a:xfrm>
        </p:spPr>
        <p:txBody>
          <a:bodyPr/>
          <a:lstStyle/>
          <a:p>
            <a:r>
              <a:rPr lang="fr-FR" dirty="0" smtClean="0"/>
              <a:t>Plan de travail</a:t>
            </a:r>
            <a:endParaRPr lang="fr-FR" dirty="0"/>
          </a:p>
        </p:txBody>
      </p:sp>
      <p:sp>
        <p:nvSpPr>
          <p:cNvPr id="3" name="Sous-titre 2"/>
          <p:cNvSpPr>
            <a:spLocks noGrp="1"/>
          </p:cNvSpPr>
          <p:nvPr>
            <p:ph type="subTitle" idx="1"/>
          </p:nvPr>
        </p:nvSpPr>
        <p:spPr>
          <a:xfrm>
            <a:off x="1155144" y="2722672"/>
            <a:ext cx="17010326" cy="8786940"/>
          </a:xfrm>
        </p:spPr>
        <p:txBody>
          <a:bodyPr>
            <a:normAutofit fontScale="92500" lnSpcReduction="10000"/>
          </a:bodyPr>
          <a:lstStyle/>
          <a:p>
            <a:pPr marL="678908" marR="0" indent="-678908" algn="l">
              <a:spcBef>
                <a:spcPts val="0"/>
              </a:spcBef>
              <a:buClrTx/>
              <a:buSzTx/>
            </a:pPr>
            <a:r>
              <a:rPr lang="fr-FR" sz="4800" b="1" i="1" u="sng" dirty="0" smtClean="0">
                <a:solidFill>
                  <a:srgbClr val="C0504D">
                    <a:lumMod val="75000"/>
                  </a:srgbClr>
                </a:solidFill>
                <a:latin typeface="Book Antiqua"/>
              </a:rPr>
              <a:t>Caractéristiques socio-économique du ménage</a:t>
            </a:r>
          </a:p>
          <a:p>
            <a:pPr marL="678908" marR="0" indent="-678908" algn="l">
              <a:spcBef>
                <a:spcPts val="0"/>
              </a:spcBef>
              <a:buClrTx/>
              <a:buSzTx/>
              <a:buFont typeface="Arial" pitchFamily="34" charset="0"/>
              <a:buChar char="•"/>
            </a:pPr>
            <a:endParaRPr lang="fr-FR" sz="4800" b="1" u="sng" dirty="0" smtClean="0">
              <a:solidFill>
                <a:schemeClr val="bg1"/>
              </a:solidFill>
              <a:latin typeface="Book Antiqua"/>
            </a:endParaRPr>
          </a:p>
          <a:p>
            <a:pPr marL="678908" marR="0" indent="-678908" algn="l">
              <a:spcBef>
                <a:spcPts val="0"/>
              </a:spcBef>
              <a:buClrTx/>
              <a:buSzTx/>
              <a:buFont typeface="Arial" pitchFamily="34" charset="0"/>
              <a:buChar char="•"/>
            </a:pPr>
            <a:r>
              <a:rPr lang="fr-FR" sz="4800" b="1" dirty="0" smtClean="0">
                <a:solidFill>
                  <a:schemeClr val="bg1"/>
                </a:solidFill>
                <a:latin typeface="Book Antiqua"/>
              </a:rPr>
              <a:t>*C.S.P</a:t>
            </a:r>
          </a:p>
          <a:p>
            <a:pPr marL="678908" marR="0" indent="-678908" algn="l">
              <a:spcBef>
                <a:spcPts val="0"/>
              </a:spcBef>
              <a:buClrTx/>
              <a:buSzTx/>
              <a:buFont typeface="Arial" pitchFamily="34" charset="0"/>
              <a:buChar char="•"/>
            </a:pPr>
            <a:r>
              <a:rPr lang="fr-FR" sz="4800" b="1" i="1" dirty="0" smtClean="0">
                <a:solidFill>
                  <a:schemeClr val="bg1"/>
                </a:solidFill>
                <a:latin typeface="Book Antiqua"/>
              </a:rPr>
              <a:t>* Le T.O.P</a:t>
            </a:r>
          </a:p>
          <a:p>
            <a:pPr marL="678908" marR="0" indent="-678908" algn="l">
              <a:spcBef>
                <a:spcPts val="0"/>
              </a:spcBef>
              <a:buClrTx/>
              <a:buSzTx/>
              <a:buFont typeface="Arial" pitchFamily="34" charset="0"/>
              <a:buChar char="•"/>
            </a:pPr>
            <a:r>
              <a:rPr lang="fr-FR" sz="4800" b="1" i="1" dirty="0" smtClean="0">
                <a:solidFill>
                  <a:schemeClr val="bg1"/>
                </a:solidFill>
                <a:latin typeface="Book Antiqua"/>
              </a:rPr>
              <a:t>* le  T.O.L</a:t>
            </a:r>
          </a:p>
          <a:p>
            <a:pPr marL="678908" marR="0" indent="-678908" algn="l">
              <a:spcBef>
                <a:spcPts val="0"/>
              </a:spcBef>
              <a:buClrTx/>
              <a:buSzTx/>
              <a:buFont typeface="Arial" pitchFamily="34" charset="0"/>
              <a:buChar char="•"/>
            </a:pPr>
            <a:r>
              <a:rPr lang="fr-FR" sz="4800" b="1" i="1" dirty="0" smtClean="0">
                <a:solidFill>
                  <a:schemeClr val="bg1"/>
                </a:solidFill>
                <a:latin typeface="Book Antiqua"/>
              </a:rPr>
              <a:t>* Taux de chaumage</a:t>
            </a:r>
          </a:p>
          <a:p>
            <a:pPr marL="678908" marR="0" indent="-678908" algn="l">
              <a:spcBef>
                <a:spcPts val="0"/>
              </a:spcBef>
              <a:buClrTx/>
              <a:buSzTx/>
            </a:pPr>
            <a:r>
              <a:rPr lang="fr-FR" sz="3600" b="1" i="1" u="sng" dirty="0" smtClean="0">
                <a:solidFill>
                  <a:srgbClr val="C0504D">
                    <a:lumMod val="75000"/>
                  </a:srgbClr>
                </a:solidFill>
                <a:latin typeface="Book Antiqua"/>
              </a:rPr>
              <a:t> </a:t>
            </a:r>
          </a:p>
          <a:p>
            <a:pPr marL="678908" marR="0" indent="-678908" algn="l">
              <a:spcBef>
                <a:spcPts val="0"/>
              </a:spcBef>
              <a:buClrTx/>
              <a:buSzTx/>
            </a:pPr>
            <a:endParaRPr lang="fr-FR" sz="3600" b="1" i="1" u="sng" dirty="0" smtClean="0">
              <a:solidFill>
                <a:srgbClr val="C0504D">
                  <a:lumMod val="75000"/>
                </a:srgbClr>
              </a:solidFill>
              <a:latin typeface="Book Antiqua"/>
            </a:endParaRPr>
          </a:p>
          <a:p>
            <a:pPr marL="678908" marR="0" indent="-678908" algn="l">
              <a:spcBef>
                <a:spcPts val="0"/>
              </a:spcBef>
              <a:buClrTx/>
              <a:buSzTx/>
            </a:pPr>
            <a:r>
              <a:rPr lang="fr-FR" sz="4800" b="1" i="1" u="sng" dirty="0" smtClean="0">
                <a:solidFill>
                  <a:srgbClr val="C0504D">
                    <a:lumMod val="75000"/>
                  </a:srgbClr>
                </a:solidFill>
                <a:latin typeface="Book Antiqua"/>
              </a:rPr>
              <a:t>Caractéristiques du bâti </a:t>
            </a:r>
          </a:p>
          <a:p>
            <a:pPr marL="678908" marR="0" indent="-678908" algn="l">
              <a:spcBef>
                <a:spcPts val="0"/>
              </a:spcBef>
              <a:buClrTx/>
              <a:buSzTx/>
            </a:pPr>
            <a:r>
              <a:rPr lang="fr-FR" sz="4800" b="1" dirty="0" smtClean="0">
                <a:solidFill>
                  <a:srgbClr val="FF0000"/>
                </a:solidFill>
                <a:latin typeface="Book Antiqua"/>
              </a:rPr>
              <a:t>     </a:t>
            </a:r>
            <a:r>
              <a:rPr lang="fr-FR" sz="4800" b="1" dirty="0" smtClean="0">
                <a:solidFill>
                  <a:schemeClr val="bg1"/>
                </a:solidFill>
                <a:latin typeface="Book Antiqua"/>
              </a:rPr>
              <a:t>* Typologie  d’habitat</a:t>
            </a:r>
          </a:p>
          <a:p>
            <a:pPr marL="678908" marR="0" indent="-678908" algn="l">
              <a:spcBef>
                <a:spcPts val="0"/>
              </a:spcBef>
              <a:buClrTx/>
              <a:buSzTx/>
            </a:pPr>
            <a:r>
              <a:rPr lang="fr-FR" sz="4800" b="1" dirty="0" smtClean="0">
                <a:solidFill>
                  <a:schemeClr val="bg1"/>
                </a:solidFill>
                <a:latin typeface="Book Antiqua"/>
              </a:rPr>
              <a:t>     * Nature et état  des couvertures</a:t>
            </a:r>
          </a:p>
          <a:p>
            <a:pPr marL="678908" marR="0" indent="-678908" algn="l">
              <a:spcBef>
                <a:spcPts val="0"/>
              </a:spcBef>
              <a:buClrTx/>
              <a:buSzTx/>
            </a:pPr>
            <a:r>
              <a:rPr lang="fr-FR" sz="4800" b="1" dirty="0" smtClean="0">
                <a:solidFill>
                  <a:srgbClr val="1F497D">
                    <a:lumMod val="50000"/>
                  </a:srgbClr>
                </a:solidFill>
                <a:latin typeface="Times New Roman" pitchFamily="18" charset="0"/>
                <a:ea typeface="Calibri" pitchFamily="34" charset="0"/>
                <a:cs typeface="Times New Roman" pitchFamily="18" charset="0"/>
              </a:rPr>
              <a:t>     </a:t>
            </a:r>
            <a:r>
              <a:rPr lang="fr-FR" sz="4800" b="1" dirty="0" smtClean="0">
                <a:solidFill>
                  <a:schemeClr val="bg1"/>
                </a:solidFill>
                <a:latin typeface="Times New Roman" pitchFamily="18" charset="0"/>
                <a:ea typeface="Calibri" pitchFamily="34" charset="0"/>
                <a:cs typeface="Times New Roman" pitchFamily="18" charset="0"/>
              </a:rPr>
              <a:t>* Nature et état des murs </a:t>
            </a:r>
          </a:p>
          <a:p>
            <a:pPr marL="678908" marR="0" indent="-678908" algn="l">
              <a:spcBef>
                <a:spcPts val="0"/>
              </a:spcBef>
              <a:buClrTx/>
              <a:buSzTx/>
            </a:pPr>
            <a:r>
              <a:rPr lang="fr-FR" sz="4800" b="1" dirty="0" smtClean="0">
                <a:solidFill>
                  <a:schemeClr val="bg1"/>
                </a:solidFill>
                <a:latin typeface="Times New Roman" pitchFamily="18" charset="0"/>
                <a:ea typeface="Calibri" pitchFamily="34" charset="0"/>
                <a:cs typeface="Times New Roman" pitchFamily="18" charset="0"/>
              </a:rPr>
              <a:t>     * les éléments architectoniques</a:t>
            </a:r>
          </a:p>
          <a:p>
            <a:pPr marL="678908" marR="0" indent="-678908" algn="l">
              <a:spcBef>
                <a:spcPts val="0"/>
              </a:spcBef>
              <a:buClrTx/>
              <a:buSzTx/>
            </a:pPr>
            <a:r>
              <a:rPr lang="fr-FR" sz="4800" dirty="0" smtClean="0">
                <a:solidFill>
                  <a:srgbClr val="EEECE1">
                    <a:lumMod val="10000"/>
                  </a:srgbClr>
                </a:solidFill>
                <a:latin typeface="Book Antiqua"/>
              </a:rPr>
              <a:t>           </a:t>
            </a:r>
          </a:p>
          <a:p>
            <a:pPr marL="678908" marR="0" indent="-678908" algn="l">
              <a:spcBef>
                <a:spcPts val="0"/>
              </a:spcBef>
              <a:buClrTx/>
              <a:buSzTx/>
            </a:pPr>
            <a:endParaRPr lang="fr-FR" sz="3600" b="1" u="sng" dirty="0" smtClean="0">
              <a:solidFill>
                <a:srgbClr val="C00000"/>
              </a:solidFill>
              <a:latin typeface="Book Antiqua"/>
            </a:endParaRPr>
          </a:p>
          <a:p>
            <a:pPr marL="678908" marR="0" indent="-678908" algn="l">
              <a:spcBef>
                <a:spcPts val="0"/>
              </a:spcBef>
              <a:buClrTx/>
              <a:buSzTx/>
            </a:pPr>
            <a:endParaRPr lang="fr-FR" sz="3600" b="1" u="sng" dirty="0" smtClean="0">
              <a:solidFill>
                <a:srgbClr val="C00000"/>
              </a:solidFill>
              <a:latin typeface="Book Antiqu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542859" y="-346119"/>
            <a:ext cx="15502047" cy="2890120"/>
          </a:xfrm>
        </p:spPr>
        <p:txBody>
          <a:bodyPr>
            <a:normAutofit/>
          </a:bodyPr>
          <a:lstStyle/>
          <a:p>
            <a:pPr algn="l"/>
            <a:r>
              <a:rPr lang="fr-FR" sz="6000" u="sng" dirty="0" smtClean="0">
                <a:solidFill>
                  <a:schemeClr val="accent6"/>
                </a:solidFill>
              </a:rPr>
              <a:t>LES ELEMENTS ARCHITECTONIQUES</a:t>
            </a:r>
            <a:r>
              <a:rPr lang="fr-FR" sz="6000" dirty="0" smtClean="0">
                <a:solidFill>
                  <a:schemeClr val="accent6"/>
                </a:solidFill>
              </a:rPr>
              <a:t/>
            </a:r>
            <a:br>
              <a:rPr lang="fr-FR" sz="6000" dirty="0" smtClean="0">
                <a:solidFill>
                  <a:schemeClr val="accent6"/>
                </a:solidFill>
              </a:rPr>
            </a:br>
            <a:r>
              <a:rPr lang="fr-FR" sz="6000" dirty="0" smtClean="0">
                <a:solidFill>
                  <a:schemeClr val="accent6"/>
                </a:solidFill>
              </a:rPr>
              <a:t/>
            </a:r>
            <a:br>
              <a:rPr lang="fr-FR" sz="6000" dirty="0" smtClean="0">
                <a:solidFill>
                  <a:schemeClr val="accent6"/>
                </a:solidFill>
              </a:rPr>
            </a:br>
            <a:r>
              <a:rPr lang="fr-FR" sz="4000" dirty="0" smtClean="0">
                <a:solidFill>
                  <a:schemeClr val="accent6"/>
                </a:solidFill>
                <a:effectLst/>
              </a:rPr>
              <a:t>ON TROUVE PLUSIUERS FORME POUR L’ORNEMENTATION</a:t>
            </a:r>
            <a:endParaRPr lang="fr-FR" sz="6000" dirty="0">
              <a:solidFill>
                <a:schemeClr val="accent6"/>
              </a:solidFill>
            </a:endParaRPr>
          </a:p>
        </p:txBody>
      </p:sp>
      <p:pic>
        <p:nvPicPr>
          <p:cNvPr id="5122" name="Picture 2" descr="C:\Users\ilyes\Desktop\200601\03012006600.jpg"/>
          <p:cNvPicPr>
            <a:picLocks noChangeAspect="1" noChangeArrowheads="1"/>
          </p:cNvPicPr>
          <p:nvPr/>
        </p:nvPicPr>
        <p:blipFill>
          <a:blip r:embed="rId2"/>
          <a:srcRect/>
          <a:stretch>
            <a:fillRect/>
          </a:stretch>
        </p:blipFill>
        <p:spPr bwMode="auto">
          <a:xfrm>
            <a:off x="7115155" y="2868591"/>
            <a:ext cx="5373954" cy="4071966"/>
          </a:xfrm>
          <a:prstGeom prst="rect">
            <a:avLst/>
          </a:prstGeom>
          <a:noFill/>
        </p:spPr>
      </p:pic>
      <p:pic>
        <p:nvPicPr>
          <p:cNvPr id="5123" name="Picture 3" descr="C:\Users\ilyes\Desktop\200601\03012006604.jpg"/>
          <p:cNvPicPr>
            <a:picLocks noChangeAspect="1" noChangeArrowheads="1"/>
          </p:cNvPicPr>
          <p:nvPr/>
        </p:nvPicPr>
        <p:blipFill>
          <a:blip r:embed="rId3" cstate="print"/>
          <a:srcRect/>
          <a:stretch>
            <a:fillRect/>
          </a:stretch>
        </p:blipFill>
        <p:spPr bwMode="auto">
          <a:xfrm>
            <a:off x="1471553" y="2868591"/>
            <a:ext cx="5357850" cy="3857652"/>
          </a:xfrm>
          <a:prstGeom prst="rect">
            <a:avLst/>
          </a:prstGeom>
          <a:noFill/>
        </p:spPr>
      </p:pic>
      <p:pic>
        <p:nvPicPr>
          <p:cNvPr id="5124" name="Picture 4" descr="C:\Users\ilyes\Desktop\200601\03012006554.jpg"/>
          <p:cNvPicPr>
            <a:picLocks noChangeAspect="1" noChangeArrowheads="1"/>
          </p:cNvPicPr>
          <p:nvPr/>
        </p:nvPicPr>
        <p:blipFill>
          <a:blip r:embed="rId4"/>
          <a:srcRect/>
          <a:stretch>
            <a:fillRect/>
          </a:stretch>
        </p:blipFill>
        <p:spPr bwMode="auto">
          <a:xfrm>
            <a:off x="12901633" y="7297747"/>
            <a:ext cx="5357850" cy="4000528"/>
          </a:xfrm>
          <a:prstGeom prst="rect">
            <a:avLst/>
          </a:prstGeom>
          <a:noFill/>
        </p:spPr>
      </p:pic>
      <p:pic>
        <p:nvPicPr>
          <p:cNvPr id="5125" name="Picture 5" descr="C:\Users\ilyes\Desktop\200601\03012006571.jpg"/>
          <p:cNvPicPr>
            <a:picLocks noChangeAspect="1" noChangeArrowheads="1"/>
          </p:cNvPicPr>
          <p:nvPr/>
        </p:nvPicPr>
        <p:blipFill>
          <a:blip r:embed="rId5"/>
          <a:srcRect/>
          <a:stretch>
            <a:fillRect/>
          </a:stretch>
        </p:blipFill>
        <p:spPr bwMode="auto">
          <a:xfrm>
            <a:off x="12758757" y="2906190"/>
            <a:ext cx="5572164" cy="4105805"/>
          </a:xfrm>
          <a:prstGeom prst="rect">
            <a:avLst/>
          </a:prstGeom>
          <a:noFill/>
        </p:spPr>
      </p:pic>
      <p:pic>
        <p:nvPicPr>
          <p:cNvPr id="5126" name="Picture 6" descr="C:\Users\ilyes\Desktop\200601\03012006573.jpg"/>
          <p:cNvPicPr>
            <a:picLocks noChangeAspect="1" noChangeArrowheads="1"/>
          </p:cNvPicPr>
          <p:nvPr/>
        </p:nvPicPr>
        <p:blipFill>
          <a:blip r:embed="rId6"/>
          <a:srcRect/>
          <a:stretch>
            <a:fillRect/>
          </a:stretch>
        </p:blipFill>
        <p:spPr bwMode="auto">
          <a:xfrm>
            <a:off x="1328677" y="7083433"/>
            <a:ext cx="5500726" cy="4071966"/>
          </a:xfrm>
          <a:prstGeom prst="rect">
            <a:avLst/>
          </a:prstGeom>
          <a:noFill/>
        </p:spPr>
      </p:pic>
      <p:pic>
        <p:nvPicPr>
          <p:cNvPr id="5127" name="Picture 7" descr="C:\Users\ilyes\Desktop\200601\03012006578.jpg"/>
          <p:cNvPicPr>
            <a:picLocks noChangeAspect="1" noChangeArrowheads="1"/>
          </p:cNvPicPr>
          <p:nvPr/>
        </p:nvPicPr>
        <p:blipFill>
          <a:blip r:embed="rId7"/>
          <a:srcRect/>
          <a:stretch>
            <a:fillRect/>
          </a:stretch>
        </p:blipFill>
        <p:spPr bwMode="auto">
          <a:xfrm>
            <a:off x="7186593" y="7154871"/>
            <a:ext cx="5334037" cy="407196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828611" y="511137"/>
            <a:ext cx="17003725" cy="1104170"/>
          </a:xfrm>
        </p:spPr>
        <p:txBody>
          <a:bodyPr>
            <a:normAutofit/>
          </a:bodyPr>
          <a:lstStyle/>
          <a:p>
            <a:pPr algn="ctr"/>
            <a:r>
              <a:rPr lang="fr-FR" sz="6600" u="sng" dirty="0" smtClean="0">
                <a:solidFill>
                  <a:schemeClr val="accent6"/>
                </a:solidFill>
              </a:rPr>
              <a:t>CARACTERISTIQUE DE L’ESPACE PUBLIQUE</a:t>
            </a:r>
            <a:endParaRPr lang="fr-FR" sz="6600" u="sng" dirty="0">
              <a:solidFill>
                <a:schemeClr val="accent6"/>
              </a:solidFill>
            </a:endParaRPr>
          </a:p>
        </p:txBody>
      </p:sp>
      <p:sp>
        <p:nvSpPr>
          <p:cNvPr id="5" name="Sous-titre 4"/>
          <p:cNvSpPr>
            <a:spLocks noGrp="1"/>
          </p:cNvSpPr>
          <p:nvPr>
            <p:ph type="subTitle" idx="1"/>
          </p:nvPr>
        </p:nvSpPr>
        <p:spPr>
          <a:xfrm>
            <a:off x="542859" y="2011335"/>
            <a:ext cx="17010326" cy="9215502"/>
          </a:xfrm>
        </p:spPr>
        <p:txBody>
          <a:bodyPr>
            <a:normAutofit/>
          </a:bodyPr>
          <a:lstStyle/>
          <a:p>
            <a:pPr algn="l"/>
            <a:r>
              <a:rPr lang="fr-FR" u="sng" dirty="0" smtClean="0">
                <a:solidFill>
                  <a:schemeClr val="accent6"/>
                </a:solidFill>
              </a:rPr>
              <a:t>LES EQUIPEMENTS </a:t>
            </a:r>
          </a:p>
          <a:p>
            <a:pPr algn="l"/>
            <a:r>
              <a:rPr lang="fr-FR" sz="5400" dirty="0" smtClean="0">
                <a:solidFill>
                  <a:schemeClr val="accent6"/>
                </a:solidFill>
                <a:latin typeface="Arial" pitchFamily="34" charset="0"/>
                <a:ea typeface="Times New Roman" pitchFamily="18" charset="0"/>
                <a:cs typeface="Arial" pitchFamily="34" charset="0"/>
              </a:rPr>
              <a:t>les équipements éducatifs</a:t>
            </a:r>
          </a:p>
          <a:p>
            <a:pPr algn="l"/>
            <a:endParaRPr lang="fr-FR" sz="5400" b="1" u="sng" dirty="0" smtClean="0">
              <a:solidFill>
                <a:schemeClr val="accent6"/>
              </a:solidFill>
            </a:endParaRPr>
          </a:p>
        </p:txBody>
      </p:sp>
      <p:pic>
        <p:nvPicPr>
          <p:cNvPr id="6146" name="Picture 2" descr="C:\Users\ilyes\Pictures\photo\equipements\Photo0047P.jpg"/>
          <p:cNvPicPr>
            <a:picLocks noChangeAspect="1" noChangeArrowheads="1"/>
          </p:cNvPicPr>
          <p:nvPr/>
        </p:nvPicPr>
        <p:blipFill>
          <a:blip r:embed="rId2"/>
          <a:srcRect/>
          <a:stretch>
            <a:fillRect/>
          </a:stretch>
        </p:blipFill>
        <p:spPr bwMode="auto">
          <a:xfrm>
            <a:off x="614297" y="4011599"/>
            <a:ext cx="8128000" cy="6715172"/>
          </a:xfrm>
          <a:prstGeom prst="rect">
            <a:avLst/>
          </a:prstGeom>
          <a:noFill/>
        </p:spPr>
      </p:pic>
      <p:pic>
        <p:nvPicPr>
          <p:cNvPr id="6147" name="Picture 3" descr="C:\Users\ilyes\Pictures\photo\equipements\Photo0048P.jpg"/>
          <p:cNvPicPr>
            <a:picLocks noChangeAspect="1" noChangeArrowheads="1"/>
          </p:cNvPicPr>
          <p:nvPr/>
        </p:nvPicPr>
        <p:blipFill>
          <a:blip r:embed="rId3"/>
          <a:srcRect/>
          <a:stretch>
            <a:fillRect/>
          </a:stretch>
        </p:blipFill>
        <p:spPr bwMode="auto">
          <a:xfrm>
            <a:off x="9472609" y="3868723"/>
            <a:ext cx="8770942" cy="6715172"/>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ilyes\Pictures\photo\equipements\11032010341.jpg"/>
          <p:cNvPicPr>
            <a:picLocks noChangeAspect="1" noChangeArrowheads="1"/>
          </p:cNvPicPr>
          <p:nvPr/>
        </p:nvPicPr>
        <p:blipFill>
          <a:blip r:embed="rId2"/>
          <a:srcRect/>
          <a:stretch>
            <a:fillRect/>
          </a:stretch>
        </p:blipFill>
        <p:spPr bwMode="auto">
          <a:xfrm>
            <a:off x="542859" y="1511269"/>
            <a:ext cx="9310752" cy="8643998"/>
          </a:xfrm>
          <a:prstGeom prst="rect">
            <a:avLst/>
          </a:prstGeom>
          <a:noFill/>
        </p:spPr>
      </p:pic>
      <p:pic>
        <p:nvPicPr>
          <p:cNvPr id="8195" name="Picture 3" descr="C:\Users\ilyes\Pictures\photo\equipements\12032010387.jpg"/>
          <p:cNvPicPr>
            <a:picLocks noChangeAspect="1" noChangeArrowheads="1"/>
          </p:cNvPicPr>
          <p:nvPr/>
        </p:nvPicPr>
        <p:blipFill>
          <a:blip r:embed="rId3"/>
          <a:srcRect/>
          <a:stretch>
            <a:fillRect/>
          </a:stretch>
        </p:blipFill>
        <p:spPr bwMode="auto">
          <a:xfrm>
            <a:off x="10044113" y="1439831"/>
            <a:ext cx="9358378" cy="8715436"/>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257107" y="654013"/>
            <a:ext cx="17010326" cy="3036217"/>
          </a:xfrm>
        </p:spPr>
        <p:txBody>
          <a:bodyPr/>
          <a:lstStyle/>
          <a:p>
            <a:pPr algn="l"/>
            <a:r>
              <a:rPr lang="fr-FR" sz="4800" b="1" u="sng" dirty="0" smtClean="0">
                <a:solidFill>
                  <a:schemeClr val="accent6"/>
                </a:solidFill>
              </a:rPr>
              <a:t>les équipements administratifs</a:t>
            </a:r>
          </a:p>
        </p:txBody>
      </p:sp>
      <p:pic>
        <p:nvPicPr>
          <p:cNvPr id="7170" name="Picture 2" descr="C:\Users\ilyes\Pictures\photo\equipements\Photo(019).jpg"/>
          <p:cNvPicPr>
            <a:picLocks noChangeAspect="1" noChangeArrowheads="1"/>
          </p:cNvPicPr>
          <p:nvPr/>
        </p:nvPicPr>
        <p:blipFill>
          <a:blip r:embed="rId2"/>
          <a:srcRect/>
          <a:stretch>
            <a:fillRect/>
          </a:stretch>
        </p:blipFill>
        <p:spPr bwMode="auto">
          <a:xfrm>
            <a:off x="828611" y="2082773"/>
            <a:ext cx="8786874" cy="8501122"/>
          </a:xfrm>
          <a:prstGeom prst="rect">
            <a:avLst/>
          </a:prstGeom>
          <a:noFill/>
        </p:spPr>
      </p:pic>
      <p:pic>
        <p:nvPicPr>
          <p:cNvPr id="7171" name="Picture 3" descr="C:\Users\ilyes\Pictures\photo\Photo0024G.jpg"/>
          <p:cNvPicPr>
            <a:picLocks noChangeAspect="1" noChangeArrowheads="1"/>
          </p:cNvPicPr>
          <p:nvPr/>
        </p:nvPicPr>
        <p:blipFill>
          <a:blip r:embed="rId3"/>
          <a:srcRect/>
          <a:stretch>
            <a:fillRect/>
          </a:stretch>
        </p:blipFill>
        <p:spPr bwMode="auto">
          <a:xfrm>
            <a:off x="10044113" y="2011335"/>
            <a:ext cx="8834498" cy="857256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C:\Users\ilyes\Pictures\photo\Photo0025.jpg"/>
          <p:cNvPicPr>
            <a:picLocks noChangeAspect="1" noChangeArrowheads="1"/>
          </p:cNvPicPr>
          <p:nvPr/>
        </p:nvPicPr>
        <p:blipFill>
          <a:blip r:embed="rId2"/>
          <a:srcRect/>
          <a:stretch>
            <a:fillRect/>
          </a:stretch>
        </p:blipFill>
        <p:spPr bwMode="auto">
          <a:xfrm>
            <a:off x="10615617" y="1154079"/>
            <a:ext cx="8413752" cy="9144064"/>
          </a:xfrm>
          <a:prstGeom prst="rect">
            <a:avLst/>
          </a:prstGeom>
          <a:noFill/>
        </p:spPr>
      </p:pic>
      <p:pic>
        <p:nvPicPr>
          <p:cNvPr id="9220" name="Picture 4" descr="C:\Users\ilyes\Pictures\photo\Photo0084.jpg"/>
          <p:cNvPicPr>
            <a:picLocks noChangeAspect="1" noChangeArrowheads="1"/>
          </p:cNvPicPr>
          <p:nvPr/>
        </p:nvPicPr>
        <p:blipFill>
          <a:blip r:embed="rId3"/>
          <a:srcRect/>
          <a:stretch>
            <a:fillRect/>
          </a:stretch>
        </p:blipFill>
        <p:spPr bwMode="auto">
          <a:xfrm>
            <a:off x="685735" y="1154079"/>
            <a:ext cx="9501254" cy="9144064"/>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1757305" y="511137"/>
            <a:ext cx="17010326" cy="3036217"/>
          </a:xfrm>
        </p:spPr>
        <p:txBody>
          <a:bodyPr/>
          <a:lstStyle/>
          <a:p>
            <a:pPr algn="ctr"/>
            <a:r>
              <a:rPr lang="fr-FR" sz="5400" b="1" u="sng" dirty="0" smtClean="0">
                <a:solidFill>
                  <a:schemeClr val="accent6"/>
                </a:solidFill>
              </a:rPr>
              <a:t>les équipements  sanitaires :</a:t>
            </a:r>
          </a:p>
          <a:p>
            <a:pPr algn="ctr"/>
            <a:endParaRPr lang="fr-FR" dirty="0"/>
          </a:p>
        </p:txBody>
      </p:sp>
      <p:pic>
        <p:nvPicPr>
          <p:cNvPr id="11266" name="Picture 2" descr="C:\Users\ilyes\Pictures\photo\Photo0095.jpg"/>
          <p:cNvPicPr>
            <a:picLocks noChangeAspect="1" noChangeArrowheads="1"/>
          </p:cNvPicPr>
          <p:nvPr/>
        </p:nvPicPr>
        <p:blipFill>
          <a:blip r:embed="rId2"/>
          <a:srcRect/>
          <a:stretch>
            <a:fillRect/>
          </a:stretch>
        </p:blipFill>
        <p:spPr bwMode="auto">
          <a:xfrm>
            <a:off x="900049" y="2225649"/>
            <a:ext cx="9715568" cy="8929750"/>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828875" y="868327"/>
            <a:ext cx="14144724" cy="769441"/>
          </a:xfrm>
          <a:prstGeom prst="rect">
            <a:avLst/>
          </a:prstGeom>
        </p:spPr>
        <p:txBody>
          <a:bodyPr wrap="square">
            <a:spAutoFit/>
          </a:bodyPr>
          <a:lstStyle/>
          <a:p>
            <a:pPr algn="ctr"/>
            <a:r>
              <a:rPr lang="fr-FR" sz="4400" b="1" u="sng" dirty="0" smtClean="0">
                <a:solidFill>
                  <a:schemeClr val="accent6"/>
                </a:solidFill>
              </a:rPr>
              <a:t>les équipements culturels et cultuels</a:t>
            </a:r>
            <a:endParaRPr lang="fr-FR" sz="4400" dirty="0" smtClean="0"/>
          </a:p>
        </p:txBody>
      </p:sp>
      <p:pic>
        <p:nvPicPr>
          <p:cNvPr id="10242" name="Picture 2" descr="C:\Users\ilyes\Pictures\photo\Photo0081..jpg"/>
          <p:cNvPicPr>
            <a:picLocks noChangeAspect="1" noChangeArrowheads="1"/>
          </p:cNvPicPr>
          <p:nvPr/>
        </p:nvPicPr>
        <p:blipFill>
          <a:blip r:embed="rId2"/>
          <a:srcRect/>
          <a:stretch>
            <a:fillRect/>
          </a:stretch>
        </p:blipFill>
        <p:spPr bwMode="auto">
          <a:xfrm>
            <a:off x="399983" y="1725583"/>
            <a:ext cx="9572692" cy="9286940"/>
          </a:xfrm>
          <a:prstGeom prst="rect">
            <a:avLst/>
          </a:prstGeom>
          <a:noFill/>
        </p:spPr>
      </p:pic>
      <p:pic>
        <p:nvPicPr>
          <p:cNvPr id="10243" name="Picture 3" descr="C:\Users\ilyes\Pictures\photo\equipements\Photo0034.jpg"/>
          <p:cNvPicPr>
            <a:picLocks noChangeAspect="1" noChangeArrowheads="1"/>
          </p:cNvPicPr>
          <p:nvPr/>
        </p:nvPicPr>
        <p:blipFill>
          <a:blip r:embed="rId3"/>
          <a:srcRect/>
          <a:stretch>
            <a:fillRect/>
          </a:stretch>
        </p:blipFill>
        <p:spPr bwMode="auto">
          <a:xfrm>
            <a:off x="10115551" y="1725583"/>
            <a:ext cx="8858312" cy="9358378"/>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900049" y="0"/>
            <a:ext cx="17003725" cy="1604236"/>
          </a:xfrm>
        </p:spPr>
        <p:txBody>
          <a:bodyPr>
            <a:normAutofit/>
          </a:bodyPr>
          <a:lstStyle/>
          <a:p>
            <a:pPr algn="ctr"/>
            <a:r>
              <a:rPr lang="fr-FR" sz="6600" u="sng" dirty="0" smtClean="0">
                <a:solidFill>
                  <a:schemeClr val="accent6"/>
                </a:solidFill>
              </a:rPr>
              <a:t>LES ESPACES VERTS EL LE S AIRS DU JEU</a:t>
            </a:r>
            <a:endParaRPr lang="fr-FR" sz="6600" u="sng" dirty="0">
              <a:solidFill>
                <a:schemeClr val="accent6"/>
              </a:solidFill>
            </a:endParaRPr>
          </a:p>
        </p:txBody>
      </p:sp>
      <p:pic>
        <p:nvPicPr>
          <p:cNvPr id="12290" name="Picture 2" descr="C:\Users\ilyes\Pictures\photo\espace vert\03012006553.jpg"/>
          <p:cNvPicPr>
            <a:picLocks noChangeAspect="1" noChangeArrowheads="1"/>
          </p:cNvPicPr>
          <p:nvPr/>
        </p:nvPicPr>
        <p:blipFill>
          <a:blip r:embed="rId2"/>
          <a:srcRect/>
          <a:stretch>
            <a:fillRect/>
          </a:stretch>
        </p:blipFill>
        <p:spPr bwMode="auto">
          <a:xfrm>
            <a:off x="328545" y="2154211"/>
            <a:ext cx="5715040" cy="7429552"/>
          </a:xfrm>
          <a:prstGeom prst="rect">
            <a:avLst/>
          </a:prstGeom>
          <a:noFill/>
        </p:spPr>
      </p:pic>
      <p:pic>
        <p:nvPicPr>
          <p:cNvPr id="12291" name="Picture 3" descr="C:\Users\ilyes\Pictures\photo\espace vert\11032010347.jpg"/>
          <p:cNvPicPr>
            <a:picLocks noChangeAspect="1" noChangeArrowheads="1"/>
          </p:cNvPicPr>
          <p:nvPr/>
        </p:nvPicPr>
        <p:blipFill>
          <a:blip r:embed="rId3"/>
          <a:srcRect/>
          <a:stretch>
            <a:fillRect/>
          </a:stretch>
        </p:blipFill>
        <p:spPr bwMode="auto">
          <a:xfrm>
            <a:off x="12544443" y="1797021"/>
            <a:ext cx="6786610" cy="7286676"/>
          </a:xfrm>
          <a:prstGeom prst="rect">
            <a:avLst/>
          </a:prstGeom>
          <a:noFill/>
        </p:spPr>
      </p:pic>
      <p:pic>
        <p:nvPicPr>
          <p:cNvPr id="12292" name="Picture 4" descr="C:\Users\ilyes\Pictures\photo\espace vert\Photo0046.jpg"/>
          <p:cNvPicPr>
            <a:picLocks noChangeAspect="1" noChangeArrowheads="1"/>
          </p:cNvPicPr>
          <p:nvPr/>
        </p:nvPicPr>
        <p:blipFill>
          <a:blip r:embed="rId4"/>
          <a:srcRect/>
          <a:stretch>
            <a:fillRect/>
          </a:stretch>
        </p:blipFill>
        <p:spPr bwMode="auto">
          <a:xfrm>
            <a:off x="6257899" y="6440491"/>
            <a:ext cx="6015553" cy="5154607"/>
          </a:xfrm>
          <a:prstGeom prst="rect">
            <a:avLst/>
          </a:prstGeom>
          <a:noFill/>
        </p:spPr>
      </p:pic>
      <p:sp>
        <p:nvSpPr>
          <p:cNvPr id="7" name="ZoneTexte 6"/>
          <p:cNvSpPr txBox="1"/>
          <p:nvPr/>
        </p:nvSpPr>
        <p:spPr>
          <a:xfrm>
            <a:off x="6257899" y="2439963"/>
            <a:ext cx="5500726" cy="1754326"/>
          </a:xfrm>
          <a:prstGeom prst="rect">
            <a:avLst/>
          </a:prstGeom>
          <a:noFill/>
        </p:spPr>
        <p:txBody>
          <a:bodyPr wrap="square" rtlCol="0">
            <a:spAutoFit/>
          </a:bodyPr>
          <a:lstStyle/>
          <a:p>
            <a:r>
              <a:rPr lang="fr-FR" dirty="0" smtClean="0"/>
              <a:t>COMME MONTRENT LES PHOTOS CES ESPACES SONT BIEN AMENAGES</a:t>
            </a:r>
            <a:endParaRPr lang="fr-F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ilyes\Pictures\photo\espace vert\Photo0096.jpg"/>
          <p:cNvPicPr>
            <a:picLocks noChangeAspect="1" noChangeArrowheads="1"/>
          </p:cNvPicPr>
          <p:nvPr/>
        </p:nvPicPr>
        <p:blipFill>
          <a:blip r:embed="rId2"/>
          <a:srcRect/>
          <a:stretch>
            <a:fillRect/>
          </a:stretch>
        </p:blipFill>
        <p:spPr bwMode="auto">
          <a:xfrm>
            <a:off x="542859" y="511137"/>
            <a:ext cx="6096000" cy="7072362"/>
          </a:xfrm>
          <a:prstGeom prst="rect">
            <a:avLst/>
          </a:prstGeom>
          <a:noFill/>
        </p:spPr>
      </p:pic>
      <p:pic>
        <p:nvPicPr>
          <p:cNvPr id="13315" name="Picture 3" descr="C:\Users\ilyes\Pictures\photo\espace vert\03012006540.jpg"/>
          <p:cNvPicPr>
            <a:picLocks noChangeAspect="1" noChangeArrowheads="1"/>
          </p:cNvPicPr>
          <p:nvPr/>
        </p:nvPicPr>
        <p:blipFill>
          <a:blip r:embed="rId3"/>
          <a:srcRect/>
          <a:stretch>
            <a:fillRect/>
          </a:stretch>
        </p:blipFill>
        <p:spPr bwMode="auto">
          <a:xfrm>
            <a:off x="7043717" y="511137"/>
            <a:ext cx="11215766" cy="6429420"/>
          </a:xfrm>
          <a:prstGeom prst="rect">
            <a:avLst/>
          </a:prstGeom>
          <a:noFill/>
        </p:spPr>
      </p:pic>
      <p:pic>
        <p:nvPicPr>
          <p:cNvPr id="13316" name="Picture 4" descr="C:\Users\ilyes\Pictures\photo\espace vert\10032010321.jpg"/>
          <p:cNvPicPr>
            <a:picLocks noChangeAspect="1" noChangeArrowheads="1"/>
          </p:cNvPicPr>
          <p:nvPr/>
        </p:nvPicPr>
        <p:blipFill>
          <a:blip r:embed="rId4"/>
          <a:srcRect/>
          <a:stretch>
            <a:fillRect/>
          </a:stretch>
        </p:blipFill>
        <p:spPr bwMode="auto">
          <a:xfrm>
            <a:off x="10615617" y="7226309"/>
            <a:ext cx="7896438" cy="4357718"/>
          </a:xfrm>
          <a:prstGeom prst="rect">
            <a:avLst/>
          </a:prstGeom>
          <a:noFill/>
        </p:spPr>
      </p:pic>
      <p:sp>
        <p:nvSpPr>
          <p:cNvPr id="7" name="ZoneTexte 6"/>
          <p:cNvSpPr txBox="1"/>
          <p:nvPr/>
        </p:nvSpPr>
        <p:spPr>
          <a:xfrm>
            <a:off x="685735" y="8012127"/>
            <a:ext cx="9429816" cy="2308324"/>
          </a:xfrm>
          <a:prstGeom prst="rect">
            <a:avLst/>
          </a:prstGeom>
          <a:noFill/>
        </p:spPr>
        <p:txBody>
          <a:bodyPr wrap="square" rtlCol="0">
            <a:spAutoFit/>
          </a:bodyPr>
          <a:lstStyle/>
          <a:p>
            <a:r>
              <a:rPr lang="fr-FR" dirty="0" smtClean="0"/>
              <a:t>CES ESPACES NE SONT PAS AMENAGES ET NEGLIGES ET PARFOI SONT DEVENUS DES PARKING POUR DES VEHICULS DES HABITANTS</a:t>
            </a:r>
            <a:endParaRPr lang="fr-F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471421" y="0"/>
            <a:ext cx="17003725" cy="1382277"/>
          </a:xfrm>
        </p:spPr>
        <p:txBody>
          <a:bodyPr>
            <a:normAutofit/>
          </a:bodyPr>
          <a:lstStyle/>
          <a:p>
            <a:pPr algn="ctr"/>
            <a:r>
              <a:rPr lang="fr-FR" sz="7200" u="sng" dirty="0" smtClean="0">
                <a:solidFill>
                  <a:schemeClr val="accent6"/>
                </a:solidFill>
              </a:rPr>
              <a:t>LES NUISANCES</a:t>
            </a:r>
            <a:endParaRPr lang="fr-FR" sz="7200" u="sng" dirty="0">
              <a:solidFill>
                <a:schemeClr val="accent6"/>
              </a:solidFill>
            </a:endParaRPr>
          </a:p>
        </p:txBody>
      </p:sp>
      <p:graphicFrame>
        <p:nvGraphicFramePr>
          <p:cNvPr id="6" name="Graphique 5"/>
          <p:cNvGraphicFramePr/>
          <p:nvPr/>
        </p:nvGraphicFramePr>
        <p:xfrm>
          <a:off x="328545" y="2582839"/>
          <a:ext cx="13201650" cy="8801100"/>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p:cNvSpPr txBox="1"/>
          <p:nvPr/>
        </p:nvSpPr>
        <p:spPr>
          <a:xfrm>
            <a:off x="13515931" y="2368525"/>
            <a:ext cx="6286544" cy="4524315"/>
          </a:xfrm>
          <a:prstGeom prst="rect">
            <a:avLst/>
          </a:prstGeom>
          <a:noFill/>
        </p:spPr>
        <p:txBody>
          <a:bodyPr wrap="square" rtlCol="0">
            <a:spAutoFit/>
          </a:bodyPr>
          <a:lstStyle/>
          <a:p>
            <a:r>
              <a:rPr lang="fr-FR" dirty="0" smtClean="0"/>
              <a:t>D’APRES L’ENQUETE QU’ON A FAIT UNE PARTIE DES HABITANTS DISENT QU’ILN’Y PAS DE BRUIT DANS LE QUARTIER ET LE RESTE  RENDENT  LA CAUSE AU BRUIT DES VOITURES ET DES GENTS </a:t>
            </a:r>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1155144" y="1485075"/>
            <a:ext cx="17010326" cy="9653258"/>
          </a:xfrm>
        </p:spPr>
        <p:txBody>
          <a:bodyPr>
            <a:normAutofit fontScale="85000" lnSpcReduction="20000"/>
          </a:bodyPr>
          <a:lstStyle/>
          <a:p>
            <a:pPr marL="678908" marR="0" indent="-678908" algn="l">
              <a:spcBef>
                <a:spcPts val="0"/>
              </a:spcBef>
              <a:buClrTx/>
              <a:buSzTx/>
            </a:pPr>
            <a:r>
              <a:rPr lang="fr-FR" sz="5500" b="1" dirty="0" smtClean="0">
                <a:solidFill>
                  <a:srgbClr val="C00000"/>
                </a:solidFill>
                <a:latin typeface="Book Antiqua"/>
              </a:rPr>
              <a:t>  </a:t>
            </a:r>
            <a:r>
              <a:rPr lang="fr-FR" sz="5500" b="1" u="sng" dirty="0" smtClean="0">
                <a:solidFill>
                  <a:srgbClr val="C00000"/>
                </a:solidFill>
                <a:latin typeface="Book Antiqua"/>
              </a:rPr>
              <a:t>Caractéristique et gestion de l’espace publique</a:t>
            </a:r>
          </a:p>
          <a:p>
            <a:pPr marL="678908" marR="0" indent="-678908" algn="l">
              <a:spcBef>
                <a:spcPts val="0"/>
              </a:spcBef>
              <a:buClrTx/>
              <a:buSzTx/>
            </a:pPr>
            <a:r>
              <a:rPr lang="fr-FR" sz="5500" dirty="0" smtClean="0">
                <a:solidFill>
                  <a:srgbClr val="8064A2">
                    <a:lumMod val="10000"/>
                  </a:srgbClr>
                </a:solidFill>
                <a:latin typeface="Arial" pitchFamily="34" charset="0"/>
                <a:ea typeface="Times New Roman" pitchFamily="18" charset="0"/>
                <a:cs typeface="Arial" pitchFamily="34" charset="0"/>
              </a:rPr>
              <a:t>      * </a:t>
            </a:r>
            <a:r>
              <a:rPr lang="fr-FR" sz="5500" b="1" dirty="0" smtClean="0">
                <a:solidFill>
                  <a:srgbClr val="8064A2">
                    <a:lumMod val="10000"/>
                  </a:srgbClr>
                </a:solidFill>
                <a:latin typeface="Book Antiqua" pitchFamily="18" charset="0"/>
                <a:ea typeface="Times New Roman" pitchFamily="18" charset="0"/>
                <a:cs typeface="Arial" pitchFamily="34" charset="0"/>
              </a:rPr>
              <a:t>degré des équipements</a:t>
            </a:r>
            <a:endParaRPr lang="fr-FR" sz="5500" b="1" dirty="0" smtClean="0">
              <a:solidFill>
                <a:schemeClr val="bg1"/>
              </a:solidFill>
              <a:latin typeface="Book Antiqua" pitchFamily="18" charset="0"/>
            </a:endParaRP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*Nature des espaces verts   </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*Nuisance</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*La pollution</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*La fréquence de la collecte des déchets</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*Etat  des voiries et gabarit </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*Degré  d’assainissement ,AEP  ,Gaz  , électricité</a:t>
            </a:r>
          </a:p>
          <a:p>
            <a:pPr marL="678908" marR="0" indent="-678908" algn="l">
              <a:spcBef>
                <a:spcPts val="0"/>
              </a:spcBef>
              <a:buClrTx/>
              <a:buSzTx/>
            </a:pPr>
            <a:r>
              <a:rPr lang="fr-FR" sz="5500" b="1" dirty="0" smtClean="0">
                <a:solidFill>
                  <a:schemeClr val="bg1"/>
                </a:solidFill>
                <a:latin typeface="Book Antiqua"/>
              </a:rPr>
              <a:t>      </a:t>
            </a:r>
          </a:p>
          <a:p>
            <a:pPr marL="678908" marR="0" indent="-678908" algn="l">
              <a:spcBef>
                <a:spcPts val="0"/>
              </a:spcBef>
              <a:buClrTx/>
              <a:buSzTx/>
            </a:pPr>
            <a:r>
              <a:rPr lang="fr-FR" sz="5500" b="1" dirty="0" smtClean="0">
                <a:solidFill>
                  <a:schemeClr val="bg1"/>
                </a:solidFill>
                <a:latin typeface="Book Antiqua"/>
              </a:rPr>
              <a:t>   *Fréquence de transport en commun</a:t>
            </a:r>
          </a:p>
          <a:p>
            <a:endParaRPr lang="fr-F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971487" y="296823"/>
            <a:ext cx="17003725" cy="1032732"/>
          </a:xfrm>
        </p:spPr>
        <p:txBody>
          <a:bodyPr>
            <a:normAutofit/>
          </a:bodyPr>
          <a:lstStyle/>
          <a:p>
            <a:pPr algn="ctr"/>
            <a:r>
              <a:rPr lang="fr-FR" sz="6600" u="sng" dirty="0" smtClean="0">
                <a:solidFill>
                  <a:schemeClr val="accent6"/>
                </a:solidFill>
              </a:rPr>
              <a:t>LA POLLUTION</a:t>
            </a:r>
            <a:endParaRPr lang="fr-FR" sz="6600" u="sng" dirty="0">
              <a:solidFill>
                <a:schemeClr val="accent6"/>
              </a:solidFill>
            </a:endParaRPr>
          </a:p>
        </p:txBody>
      </p:sp>
      <p:pic>
        <p:nvPicPr>
          <p:cNvPr id="14339" name="Picture 3" descr="C:\Users\ilyes\Pictures\photo\polution\03012006514.jpg"/>
          <p:cNvPicPr>
            <a:picLocks noChangeAspect="1" noChangeArrowheads="1"/>
          </p:cNvPicPr>
          <p:nvPr/>
        </p:nvPicPr>
        <p:blipFill>
          <a:blip r:embed="rId2"/>
          <a:srcRect/>
          <a:stretch>
            <a:fillRect/>
          </a:stretch>
        </p:blipFill>
        <p:spPr bwMode="auto">
          <a:xfrm>
            <a:off x="8115287" y="1368393"/>
            <a:ext cx="6500858" cy="4929222"/>
          </a:xfrm>
          <a:prstGeom prst="rect">
            <a:avLst/>
          </a:prstGeom>
          <a:noFill/>
        </p:spPr>
      </p:pic>
      <p:pic>
        <p:nvPicPr>
          <p:cNvPr id="14340" name="Picture 4" descr="C:\Users\ilyes\Pictures\photo\déchets\03012006560.jpg"/>
          <p:cNvPicPr>
            <a:picLocks noChangeAspect="1" noChangeArrowheads="1"/>
          </p:cNvPicPr>
          <p:nvPr/>
        </p:nvPicPr>
        <p:blipFill>
          <a:blip r:embed="rId3"/>
          <a:srcRect/>
          <a:stretch>
            <a:fillRect/>
          </a:stretch>
        </p:blipFill>
        <p:spPr bwMode="auto">
          <a:xfrm>
            <a:off x="0" y="2368525"/>
            <a:ext cx="7500990" cy="6572296"/>
          </a:xfrm>
          <a:prstGeom prst="rect">
            <a:avLst/>
          </a:prstGeom>
          <a:noFill/>
        </p:spPr>
      </p:pic>
      <p:pic>
        <p:nvPicPr>
          <p:cNvPr id="14341" name="Picture 5" descr="C:\Users\ilyes\Pictures\photo\déchets\03012006511.jpg"/>
          <p:cNvPicPr>
            <a:picLocks noChangeAspect="1" noChangeArrowheads="1"/>
          </p:cNvPicPr>
          <p:nvPr/>
        </p:nvPicPr>
        <p:blipFill>
          <a:blip r:embed="rId4"/>
          <a:srcRect/>
          <a:stretch>
            <a:fillRect/>
          </a:stretch>
        </p:blipFill>
        <p:spPr bwMode="auto">
          <a:xfrm>
            <a:off x="8186725" y="6511929"/>
            <a:ext cx="6500858" cy="4875644"/>
          </a:xfrm>
          <a:prstGeom prst="rect">
            <a:avLst/>
          </a:prstGeom>
          <a:noFill/>
        </p:spPr>
      </p:pic>
      <p:sp>
        <p:nvSpPr>
          <p:cNvPr id="8" name="ZoneTexte 7"/>
          <p:cNvSpPr txBox="1"/>
          <p:nvPr/>
        </p:nvSpPr>
        <p:spPr>
          <a:xfrm>
            <a:off x="15116211" y="1368393"/>
            <a:ext cx="4214842" cy="6186309"/>
          </a:xfrm>
          <a:prstGeom prst="rect">
            <a:avLst/>
          </a:prstGeom>
          <a:noFill/>
        </p:spPr>
        <p:txBody>
          <a:bodyPr wrap="square" rtlCol="0">
            <a:spAutoFit/>
          </a:bodyPr>
          <a:lstStyle/>
          <a:p>
            <a:r>
              <a:rPr lang="fr-FR" dirty="0" smtClean="0"/>
              <a:t>IL Y A UNE POLLUTION AVEC LE S DECHETS  SOLIDES A CAUSE DE LA MALLE GESTION DES DECHETS , DE LA PART DES HABITANTS  ET DE LA PART DES RESPONSABLES </a:t>
            </a:r>
            <a:endParaRPr lang="fr-F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Users\ilyes\Pictures\photo\assainissement\03012006510.jpg"/>
          <p:cNvPicPr>
            <a:picLocks noChangeAspect="1" noChangeArrowheads="1"/>
          </p:cNvPicPr>
          <p:nvPr/>
        </p:nvPicPr>
        <p:blipFill>
          <a:blip r:embed="rId2"/>
          <a:srcRect/>
          <a:stretch>
            <a:fillRect/>
          </a:stretch>
        </p:blipFill>
        <p:spPr bwMode="auto">
          <a:xfrm>
            <a:off x="328546" y="2582839"/>
            <a:ext cx="9501253" cy="8929751"/>
          </a:xfrm>
          <a:prstGeom prst="rect">
            <a:avLst/>
          </a:prstGeom>
          <a:noFill/>
        </p:spPr>
      </p:pic>
      <p:pic>
        <p:nvPicPr>
          <p:cNvPr id="15362" name="Picture 2" descr="C:\Users\ilyes\Pictures\photo\assainissement\03012006513.jpg"/>
          <p:cNvPicPr>
            <a:picLocks noChangeAspect="1" noChangeArrowheads="1"/>
          </p:cNvPicPr>
          <p:nvPr/>
        </p:nvPicPr>
        <p:blipFill>
          <a:blip r:embed="rId3"/>
          <a:srcRect/>
          <a:stretch>
            <a:fillRect/>
          </a:stretch>
        </p:blipFill>
        <p:spPr bwMode="auto">
          <a:xfrm>
            <a:off x="10258427" y="2511401"/>
            <a:ext cx="8715436" cy="9001188"/>
          </a:xfrm>
          <a:prstGeom prst="rect">
            <a:avLst/>
          </a:prstGeom>
          <a:noFill/>
        </p:spPr>
      </p:pic>
      <p:sp>
        <p:nvSpPr>
          <p:cNvPr id="7" name="ZoneTexte 6"/>
          <p:cNvSpPr txBox="1"/>
          <p:nvPr/>
        </p:nvSpPr>
        <p:spPr>
          <a:xfrm>
            <a:off x="971487" y="939765"/>
            <a:ext cx="17573748" cy="1200329"/>
          </a:xfrm>
          <a:prstGeom prst="rect">
            <a:avLst/>
          </a:prstGeom>
          <a:noFill/>
        </p:spPr>
        <p:txBody>
          <a:bodyPr wrap="square" rtlCol="0">
            <a:spAutoFit/>
          </a:bodyPr>
          <a:lstStyle/>
          <a:p>
            <a:r>
              <a:rPr lang="fr-FR" dirty="0" smtClean="0"/>
              <a:t>POLUTION DE L’EAU USEE ET QUI PROVOQUE UNE MAUVAISE ODEURS ET LE INSECTS SURTOUT AU SAISON D’ETE</a:t>
            </a:r>
            <a:endParaRPr lang="fr-FR"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Graphique 5"/>
          <p:cNvGraphicFramePr/>
          <p:nvPr/>
        </p:nvGraphicFramePr>
        <p:xfrm>
          <a:off x="685735" y="511137"/>
          <a:ext cx="17788062" cy="1093001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57173" y="368261"/>
            <a:ext cx="17003725" cy="1247046"/>
          </a:xfrm>
        </p:spPr>
        <p:txBody>
          <a:bodyPr>
            <a:normAutofit/>
          </a:bodyPr>
          <a:lstStyle/>
          <a:p>
            <a:pPr algn="ctr"/>
            <a:r>
              <a:rPr lang="fr-FR" sz="4800" u="sng" dirty="0" smtClean="0">
                <a:solidFill>
                  <a:schemeClr val="accent6"/>
                </a:solidFill>
                <a:latin typeface="Book Antiqua"/>
              </a:rPr>
              <a:t>La fréquence de la collecte des déchets</a:t>
            </a:r>
            <a:endParaRPr lang="fr-FR" sz="4800" u="sng" dirty="0">
              <a:solidFill>
                <a:schemeClr val="accent6"/>
              </a:solidFill>
            </a:endParaRPr>
          </a:p>
        </p:txBody>
      </p:sp>
      <p:sp>
        <p:nvSpPr>
          <p:cNvPr id="5" name="Sous-titre 4"/>
          <p:cNvSpPr>
            <a:spLocks noGrp="1"/>
          </p:cNvSpPr>
          <p:nvPr>
            <p:ph type="subTitle" idx="1"/>
          </p:nvPr>
        </p:nvSpPr>
        <p:spPr>
          <a:xfrm>
            <a:off x="900049" y="1868459"/>
            <a:ext cx="17010326" cy="3857652"/>
          </a:xfrm>
        </p:spPr>
        <p:txBody>
          <a:bodyPr/>
          <a:lstStyle/>
          <a:p>
            <a:pPr algn="l"/>
            <a:r>
              <a:rPr lang="fr-FR" dirty="0" smtClean="0"/>
              <a:t>D’APRES LES HABITANTS LA COLLECTE DES DECHETS EST FAITE PAR LA COMMUNE:</a:t>
            </a:r>
          </a:p>
          <a:p>
            <a:pPr algn="l"/>
            <a:r>
              <a:rPr lang="fr-FR" dirty="0" smtClean="0"/>
              <a:t>AVEC UNE BENNE TASSEUSE</a:t>
            </a:r>
          </a:p>
          <a:p>
            <a:pPr algn="l"/>
            <a:r>
              <a:rPr lang="fr-FR" dirty="0" smtClean="0"/>
              <a:t>DE 19H00 A 20H00 CHAQUE JOUR</a:t>
            </a:r>
            <a:endParaRPr lang="fr-FR" dirty="0"/>
          </a:p>
        </p:txBody>
      </p:sp>
      <p:pic>
        <p:nvPicPr>
          <p:cNvPr id="16386" name="Picture 2" descr="C:\Users\ilyes\Pictures\photo\déchets\03012006582.jpg"/>
          <p:cNvPicPr>
            <a:picLocks noChangeAspect="1" noChangeArrowheads="1"/>
          </p:cNvPicPr>
          <p:nvPr/>
        </p:nvPicPr>
        <p:blipFill>
          <a:blip r:embed="rId2"/>
          <a:srcRect/>
          <a:stretch>
            <a:fillRect/>
          </a:stretch>
        </p:blipFill>
        <p:spPr bwMode="auto">
          <a:xfrm>
            <a:off x="13187385" y="5654673"/>
            <a:ext cx="6286544" cy="5643602"/>
          </a:xfrm>
          <a:prstGeom prst="rect">
            <a:avLst/>
          </a:prstGeom>
          <a:noFill/>
        </p:spPr>
      </p:pic>
      <p:pic>
        <p:nvPicPr>
          <p:cNvPr id="16387" name="Picture 3" descr="C:\Users\ilyes\Pictures\photo\voirie\12032010416.jpg"/>
          <p:cNvPicPr>
            <a:picLocks noChangeAspect="1" noChangeArrowheads="1"/>
          </p:cNvPicPr>
          <p:nvPr/>
        </p:nvPicPr>
        <p:blipFill>
          <a:blip r:embed="rId3"/>
          <a:srcRect/>
          <a:stretch>
            <a:fillRect/>
          </a:stretch>
        </p:blipFill>
        <p:spPr bwMode="auto">
          <a:xfrm>
            <a:off x="6472213" y="5797549"/>
            <a:ext cx="6429420" cy="5500726"/>
          </a:xfrm>
          <a:prstGeom prst="rect">
            <a:avLst/>
          </a:prstGeom>
          <a:noFill/>
        </p:spPr>
      </p:pic>
      <p:pic>
        <p:nvPicPr>
          <p:cNvPr id="16388" name="Picture 4" descr="C:\Users\ilyes\Pictures\photo\déchets\03012006509.jpg"/>
          <p:cNvPicPr>
            <a:picLocks noChangeAspect="1" noChangeArrowheads="1"/>
          </p:cNvPicPr>
          <p:nvPr/>
        </p:nvPicPr>
        <p:blipFill>
          <a:blip r:embed="rId4"/>
          <a:srcRect/>
          <a:stretch>
            <a:fillRect/>
          </a:stretch>
        </p:blipFill>
        <p:spPr bwMode="auto">
          <a:xfrm>
            <a:off x="614297" y="5797549"/>
            <a:ext cx="5662618" cy="5572164"/>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257239" y="296823"/>
            <a:ext cx="17003725" cy="1299768"/>
          </a:xfrm>
        </p:spPr>
        <p:txBody>
          <a:bodyPr>
            <a:normAutofit/>
          </a:bodyPr>
          <a:lstStyle/>
          <a:p>
            <a:pPr algn="ctr"/>
            <a:r>
              <a:rPr lang="fr-FR" sz="8000" u="sng" dirty="0" smtClean="0">
                <a:solidFill>
                  <a:schemeClr val="accent6"/>
                </a:solidFill>
              </a:rPr>
              <a:t>ETAT DE VOIRIE</a:t>
            </a:r>
            <a:endParaRPr lang="fr-FR" sz="8000" u="sng" dirty="0">
              <a:solidFill>
                <a:schemeClr val="accent6"/>
              </a:solidFill>
            </a:endParaRPr>
          </a:p>
        </p:txBody>
      </p:sp>
      <p:pic>
        <p:nvPicPr>
          <p:cNvPr id="17410" name="Picture 2" descr="C:\Users\ilyes\Pictures\photo\voirie\03012006499.jpg"/>
          <p:cNvPicPr>
            <a:picLocks noChangeAspect="1" noChangeArrowheads="1"/>
          </p:cNvPicPr>
          <p:nvPr/>
        </p:nvPicPr>
        <p:blipFill>
          <a:blip r:embed="rId2"/>
          <a:srcRect/>
          <a:stretch>
            <a:fillRect/>
          </a:stretch>
        </p:blipFill>
        <p:spPr bwMode="auto">
          <a:xfrm>
            <a:off x="0" y="1582707"/>
            <a:ext cx="5376866" cy="5286412"/>
          </a:xfrm>
          <a:prstGeom prst="rect">
            <a:avLst/>
          </a:prstGeom>
          <a:noFill/>
        </p:spPr>
      </p:pic>
      <p:pic>
        <p:nvPicPr>
          <p:cNvPr id="17411" name="Picture 3" descr="C:\Users\ilyes\Pictures\photo\voirie\03012006590.jpg"/>
          <p:cNvPicPr>
            <a:picLocks noChangeAspect="1" noChangeArrowheads="1"/>
          </p:cNvPicPr>
          <p:nvPr/>
        </p:nvPicPr>
        <p:blipFill>
          <a:blip r:embed="rId3"/>
          <a:srcRect/>
          <a:stretch>
            <a:fillRect/>
          </a:stretch>
        </p:blipFill>
        <p:spPr bwMode="auto">
          <a:xfrm>
            <a:off x="13187385" y="2011335"/>
            <a:ext cx="5929354" cy="6643734"/>
          </a:xfrm>
          <a:prstGeom prst="rect">
            <a:avLst/>
          </a:prstGeom>
          <a:noFill/>
        </p:spPr>
      </p:pic>
      <p:pic>
        <p:nvPicPr>
          <p:cNvPr id="17412" name="Picture 4" descr="C:\Users\ilyes\Pictures\photo\voirie\03012006595.jpg"/>
          <p:cNvPicPr>
            <a:picLocks noChangeAspect="1" noChangeArrowheads="1"/>
          </p:cNvPicPr>
          <p:nvPr/>
        </p:nvPicPr>
        <p:blipFill>
          <a:blip r:embed="rId4"/>
          <a:srcRect/>
          <a:stretch>
            <a:fillRect/>
          </a:stretch>
        </p:blipFill>
        <p:spPr bwMode="auto">
          <a:xfrm>
            <a:off x="5472081" y="6869119"/>
            <a:ext cx="7643866" cy="5011731"/>
          </a:xfrm>
          <a:prstGeom prst="rect">
            <a:avLst/>
          </a:prstGeom>
          <a:noFill/>
        </p:spPr>
      </p:pic>
      <p:sp>
        <p:nvSpPr>
          <p:cNvPr id="7" name="ZoneTexte 6"/>
          <p:cNvSpPr txBox="1"/>
          <p:nvPr/>
        </p:nvSpPr>
        <p:spPr>
          <a:xfrm>
            <a:off x="5614957" y="2511401"/>
            <a:ext cx="5857916" cy="1754326"/>
          </a:xfrm>
          <a:prstGeom prst="rect">
            <a:avLst/>
          </a:prstGeom>
          <a:noFill/>
        </p:spPr>
        <p:txBody>
          <a:bodyPr wrap="square" rtlCol="0">
            <a:spAutoFit/>
          </a:bodyPr>
          <a:lstStyle/>
          <a:p>
            <a:r>
              <a:rPr lang="fr-FR" dirty="0" smtClean="0">
                <a:solidFill>
                  <a:schemeClr val="accent6"/>
                </a:solidFill>
              </a:rPr>
              <a:t>LES VOIES:</a:t>
            </a:r>
          </a:p>
          <a:p>
            <a:r>
              <a:rPr lang="fr-FR" dirty="0" smtClean="0">
                <a:solidFill>
                  <a:schemeClr val="accent6"/>
                </a:solidFill>
              </a:rPr>
              <a:t> </a:t>
            </a:r>
            <a:r>
              <a:rPr lang="fr-FR" dirty="0" smtClean="0">
                <a:solidFill>
                  <a:schemeClr val="tx1">
                    <a:lumMod val="95000"/>
                  </a:schemeClr>
                </a:solidFill>
              </a:rPr>
              <a:t>ELLES SONT EN BON ETAT GENERALEMENT</a:t>
            </a:r>
            <a:endParaRPr lang="fr-FR" dirty="0">
              <a:solidFill>
                <a:schemeClr val="tx1">
                  <a:lumMod val="95000"/>
                </a:schemeClr>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614297" y="939765"/>
            <a:ext cx="5674259" cy="1175608"/>
          </a:xfrm>
        </p:spPr>
        <p:txBody>
          <a:bodyPr>
            <a:normAutofit/>
          </a:bodyPr>
          <a:lstStyle/>
          <a:p>
            <a:pPr algn="l"/>
            <a:r>
              <a:rPr lang="fr-FR" sz="5400" b="0" dirty="0" smtClean="0">
                <a:solidFill>
                  <a:schemeClr val="accent6"/>
                </a:solidFill>
              </a:rPr>
              <a:t>LES TROTTOIRES</a:t>
            </a:r>
            <a:endParaRPr lang="fr-FR" sz="5400" b="0" dirty="0">
              <a:solidFill>
                <a:schemeClr val="accent6"/>
              </a:solidFill>
            </a:endParaRPr>
          </a:p>
        </p:txBody>
      </p:sp>
      <p:pic>
        <p:nvPicPr>
          <p:cNvPr id="18434" name="Picture 2" descr="C:\Users\ilyes\Pictures\photo\voirie\12032010416.jpg"/>
          <p:cNvPicPr>
            <a:picLocks noChangeAspect="1" noChangeArrowheads="1"/>
          </p:cNvPicPr>
          <p:nvPr/>
        </p:nvPicPr>
        <p:blipFill>
          <a:blip r:embed="rId2"/>
          <a:srcRect/>
          <a:stretch>
            <a:fillRect/>
          </a:stretch>
        </p:blipFill>
        <p:spPr bwMode="auto">
          <a:xfrm>
            <a:off x="257107" y="2297087"/>
            <a:ext cx="8001056" cy="4429156"/>
          </a:xfrm>
          <a:prstGeom prst="rect">
            <a:avLst/>
          </a:prstGeom>
          <a:noFill/>
        </p:spPr>
      </p:pic>
      <p:pic>
        <p:nvPicPr>
          <p:cNvPr id="18435" name="Picture 3" descr="C:\Users\ilyes\Pictures\photo\voirie\12032010372.jpg"/>
          <p:cNvPicPr>
            <a:picLocks noChangeAspect="1" noChangeArrowheads="1"/>
          </p:cNvPicPr>
          <p:nvPr/>
        </p:nvPicPr>
        <p:blipFill>
          <a:blip r:embed="rId3"/>
          <a:srcRect/>
          <a:stretch>
            <a:fillRect/>
          </a:stretch>
        </p:blipFill>
        <p:spPr bwMode="auto">
          <a:xfrm>
            <a:off x="10615617" y="3011467"/>
            <a:ext cx="8047860" cy="7715304"/>
          </a:xfrm>
          <a:prstGeom prst="rect">
            <a:avLst/>
          </a:prstGeom>
          <a:noFill/>
        </p:spPr>
      </p:pic>
      <p:sp>
        <p:nvSpPr>
          <p:cNvPr id="6" name="ZoneTexte 5"/>
          <p:cNvSpPr txBox="1"/>
          <p:nvPr/>
        </p:nvSpPr>
        <p:spPr>
          <a:xfrm>
            <a:off x="7972411" y="1511269"/>
            <a:ext cx="7215238" cy="646331"/>
          </a:xfrm>
          <a:prstGeom prst="rect">
            <a:avLst/>
          </a:prstGeom>
          <a:noFill/>
        </p:spPr>
        <p:txBody>
          <a:bodyPr wrap="square" rtlCol="0">
            <a:spAutoFit/>
          </a:bodyPr>
          <a:lstStyle/>
          <a:p>
            <a:r>
              <a:rPr lang="fr-FR" dirty="0" smtClean="0"/>
              <a:t>EN BON ETAT</a:t>
            </a:r>
            <a:endParaRPr lang="fr-FR" dirty="0"/>
          </a:p>
        </p:txBody>
      </p:sp>
      <p:pic>
        <p:nvPicPr>
          <p:cNvPr id="18436" name="Picture 4" descr="C:\Users\ilyes\Desktop\200601\03012006506.jpg"/>
          <p:cNvPicPr>
            <a:picLocks noChangeAspect="1" noChangeArrowheads="1"/>
          </p:cNvPicPr>
          <p:nvPr/>
        </p:nvPicPr>
        <p:blipFill>
          <a:blip r:embed="rId4"/>
          <a:srcRect/>
          <a:stretch>
            <a:fillRect/>
          </a:stretch>
        </p:blipFill>
        <p:spPr bwMode="auto">
          <a:xfrm>
            <a:off x="2185933" y="7011995"/>
            <a:ext cx="6715172" cy="4443418"/>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328545" y="296823"/>
            <a:ext cx="18288128" cy="1453715"/>
          </a:xfrm>
        </p:spPr>
        <p:txBody>
          <a:bodyPr>
            <a:normAutofit/>
          </a:bodyPr>
          <a:lstStyle/>
          <a:p>
            <a:r>
              <a:rPr lang="fr-FR" sz="6600" u="sng" dirty="0" smtClean="0">
                <a:solidFill>
                  <a:schemeClr val="accent6"/>
                </a:solidFill>
                <a:latin typeface="Book Antiqua"/>
              </a:rPr>
              <a:t>Degré  d’assainissement ,AEP  ,Gaz  , électricité</a:t>
            </a:r>
            <a:endParaRPr lang="fr-FR" sz="7200" u="sng" dirty="0">
              <a:solidFill>
                <a:schemeClr val="accent6"/>
              </a:solidFill>
            </a:endParaRPr>
          </a:p>
        </p:txBody>
      </p:sp>
      <p:sp>
        <p:nvSpPr>
          <p:cNvPr id="5" name="Sous-titre 4"/>
          <p:cNvSpPr>
            <a:spLocks noGrp="1"/>
          </p:cNvSpPr>
          <p:nvPr>
            <p:ph type="subTitle" idx="1"/>
          </p:nvPr>
        </p:nvSpPr>
        <p:spPr>
          <a:xfrm>
            <a:off x="971487" y="1868459"/>
            <a:ext cx="17010326" cy="5546452"/>
          </a:xfrm>
        </p:spPr>
        <p:txBody>
          <a:bodyPr>
            <a:normAutofit/>
          </a:bodyPr>
          <a:lstStyle/>
          <a:p>
            <a:pPr algn="ctr"/>
            <a:r>
              <a:rPr lang="fr-FR" sz="4800" dirty="0" smtClean="0">
                <a:solidFill>
                  <a:schemeClr val="tx2">
                    <a:lumMod val="10000"/>
                  </a:schemeClr>
                </a:solidFill>
              </a:rPr>
              <a:t>D’ </a:t>
            </a:r>
            <a:r>
              <a:rPr lang="fr-FR" sz="4800" dirty="0" err="1" smtClean="0">
                <a:solidFill>
                  <a:schemeClr val="tx2">
                    <a:lumMod val="10000"/>
                  </a:schemeClr>
                </a:solidFill>
              </a:rPr>
              <a:t>aprés</a:t>
            </a:r>
            <a:r>
              <a:rPr lang="fr-FR" sz="4800" dirty="0" smtClean="0">
                <a:solidFill>
                  <a:schemeClr val="tx2">
                    <a:lumMod val="10000"/>
                  </a:schemeClr>
                </a:solidFill>
              </a:rPr>
              <a:t>   l’</a:t>
            </a:r>
            <a:r>
              <a:rPr lang="fr-FR" sz="4800" dirty="0" err="1" smtClean="0">
                <a:solidFill>
                  <a:schemeClr val="tx2">
                    <a:lumMod val="10000"/>
                  </a:schemeClr>
                </a:solidFill>
              </a:rPr>
              <a:t>enquéte</a:t>
            </a:r>
            <a:r>
              <a:rPr lang="fr-FR" sz="4800" dirty="0" smtClean="0">
                <a:solidFill>
                  <a:schemeClr val="tx2">
                    <a:lumMod val="10000"/>
                  </a:schemeClr>
                </a:solidFill>
              </a:rPr>
              <a:t> publique que nous avons fait tout les logements  sont raccordés avec les différents réseaux</a:t>
            </a:r>
          </a:p>
          <a:p>
            <a:pPr algn="ctr"/>
            <a:r>
              <a:rPr lang="fr-FR" sz="4800" dirty="0" smtClean="0">
                <a:solidFill>
                  <a:schemeClr val="tx2">
                    <a:lumMod val="10000"/>
                  </a:schemeClr>
                </a:solidFill>
              </a:rPr>
              <a:t>L’alimentation en eau potable est 24/7</a:t>
            </a:r>
          </a:p>
          <a:p>
            <a:pPr algn="ctr"/>
            <a:r>
              <a:rPr lang="fr-FR" sz="4800" dirty="0" smtClean="0">
                <a:solidFill>
                  <a:schemeClr val="tx2">
                    <a:lumMod val="10000"/>
                  </a:schemeClr>
                </a:solidFill>
              </a:rPr>
              <a:t>Tout les logements sont alimentés par l’</a:t>
            </a:r>
            <a:r>
              <a:rPr lang="fr-FR" sz="4800" dirty="0" err="1" smtClean="0">
                <a:solidFill>
                  <a:schemeClr val="tx2">
                    <a:lumMod val="10000"/>
                  </a:schemeClr>
                </a:solidFill>
              </a:rPr>
              <a:t>éléctricité</a:t>
            </a:r>
            <a:endParaRPr lang="fr-FR" sz="48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828611" y="725451"/>
            <a:ext cx="8286808" cy="1175608"/>
          </a:xfrm>
        </p:spPr>
        <p:txBody>
          <a:bodyPr>
            <a:normAutofit/>
          </a:bodyPr>
          <a:lstStyle/>
          <a:p>
            <a:r>
              <a:rPr lang="fr-FR" sz="6000" b="0" dirty="0" smtClean="0">
                <a:solidFill>
                  <a:schemeClr val="accent6"/>
                </a:solidFill>
              </a:rPr>
              <a:t>Les avaloires et les </a:t>
            </a:r>
            <a:r>
              <a:rPr lang="fr-FR" sz="6000" b="0" dirty="0" err="1" smtClean="0">
                <a:solidFill>
                  <a:schemeClr val="accent6"/>
                </a:solidFill>
              </a:rPr>
              <a:t>regarts</a:t>
            </a:r>
            <a:endParaRPr lang="fr-FR" sz="6000" b="0" dirty="0">
              <a:solidFill>
                <a:schemeClr val="accent6"/>
              </a:solidFill>
            </a:endParaRPr>
          </a:p>
        </p:txBody>
      </p:sp>
      <p:pic>
        <p:nvPicPr>
          <p:cNvPr id="19458" name="Picture 2" descr="C:\Users\ilyes\Pictures\photo\assainissement\03012006558.jpg"/>
          <p:cNvPicPr>
            <a:picLocks noChangeAspect="1" noChangeArrowheads="1"/>
          </p:cNvPicPr>
          <p:nvPr/>
        </p:nvPicPr>
        <p:blipFill>
          <a:blip r:embed="rId2"/>
          <a:srcRect/>
          <a:stretch>
            <a:fillRect/>
          </a:stretch>
        </p:blipFill>
        <p:spPr bwMode="auto">
          <a:xfrm>
            <a:off x="757173" y="2011335"/>
            <a:ext cx="6143668" cy="4429156"/>
          </a:xfrm>
          <a:prstGeom prst="rect">
            <a:avLst/>
          </a:prstGeom>
          <a:noFill/>
        </p:spPr>
      </p:pic>
      <p:pic>
        <p:nvPicPr>
          <p:cNvPr id="19459" name="Picture 3" descr="C:\Users\ilyes\Pictures\photo\assainissement\03012006562.jpg"/>
          <p:cNvPicPr>
            <a:picLocks noChangeAspect="1" noChangeArrowheads="1"/>
          </p:cNvPicPr>
          <p:nvPr/>
        </p:nvPicPr>
        <p:blipFill>
          <a:blip r:embed="rId3"/>
          <a:srcRect/>
          <a:stretch>
            <a:fillRect/>
          </a:stretch>
        </p:blipFill>
        <p:spPr bwMode="auto">
          <a:xfrm>
            <a:off x="471421" y="6654805"/>
            <a:ext cx="6715172" cy="4786346"/>
          </a:xfrm>
          <a:prstGeom prst="rect">
            <a:avLst/>
          </a:prstGeom>
          <a:noFill/>
        </p:spPr>
      </p:pic>
      <p:pic>
        <p:nvPicPr>
          <p:cNvPr id="19460" name="Picture 4" descr="C:\Users\ilyes\Pictures\photo\assainissement\03012006579.jpg"/>
          <p:cNvPicPr>
            <a:picLocks noChangeAspect="1" noChangeArrowheads="1"/>
          </p:cNvPicPr>
          <p:nvPr/>
        </p:nvPicPr>
        <p:blipFill>
          <a:blip r:embed="rId4"/>
          <a:srcRect/>
          <a:stretch>
            <a:fillRect/>
          </a:stretch>
        </p:blipFill>
        <p:spPr bwMode="auto">
          <a:xfrm>
            <a:off x="11401435" y="1439831"/>
            <a:ext cx="7072362" cy="4586294"/>
          </a:xfrm>
          <a:prstGeom prst="rect">
            <a:avLst/>
          </a:prstGeom>
          <a:noFill/>
        </p:spPr>
      </p:pic>
      <p:pic>
        <p:nvPicPr>
          <p:cNvPr id="19461" name="Picture 5" descr="C:\Users\ilyes\Pictures\photo\assainissement\03012006583.jpg"/>
          <p:cNvPicPr>
            <a:picLocks noChangeAspect="1" noChangeArrowheads="1"/>
          </p:cNvPicPr>
          <p:nvPr/>
        </p:nvPicPr>
        <p:blipFill>
          <a:blip r:embed="rId5"/>
          <a:srcRect/>
          <a:stretch>
            <a:fillRect/>
          </a:stretch>
        </p:blipFill>
        <p:spPr bwMode="auto">
          <a:xfrm>
            <a:off x="11544311" y="6297615"/>
            <a:ext cx="6715172" cy="5286412"/>
          </a:xfrm>
          <a:prstGeom prst="rect">
            <a:avLst/>
          </a:prstGeom>
          <a:noFill/>
        </p:spPr>
      </p:pic>
      <p:sp>
        <p:nvSpPr>
          <p:cNvPr id="8" name="ZoneTexte 7"/>
          <p:cNvSpPr txBox="1"/>
          <p:nvPr/>
        </p:nvSpPr>
        <p:spPr>
          <a:xfrm>
            <a:off x="7900973" y="2940029"/>
            <a:ext cx="2571768" cy="646331"/>
          </a:xfrm>
          <a:prstGeom prst="rect">
            <a:avLst/>
          </a:prstGeom>
          <a:noFill/>
        </p:spPr>
        <p:txBody>
          <a:bodyPr wrap="square" rtlCol="0">
            <a:spAutoFit/>
          </a:bodyPr>
          <a:lstStyle/>
          <a:p>
            <a:r>
              <a:rPr lang="fr-FR" dirty="0" smtClean="0"/>
              <a:t>En bon </a:t>
            </a:r>
            <a:r>
              <a:rPr lang="fr-FR" dirty="0" err="1" smtClean="0"/>
              <a:t>etat</a:t>
            </a:r>
            <a:endParaRPr lang="fr-F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ilyes\Pictures\photo\assainissement\03012006556.jpg"/>
          <p:cNvPicPr>
            <a:picLocks noChangeAspect="1" noChangeArrowheads="1"/>
          </p:cNvPicPr>
          <p:nvPr/>
        </p:nvPicPr>
        <p:blipFill>
          <a:blip r:embed="rId2"/>
          <a:srcRect/>
          <a:stretch>
            <a:fillRect/>
          </a:stretch>
        </p:blipFill>
        <p:spPr bwMode="auto">
          <a:xfrm>
            <a:off x="685735" y="296822"/>
            <a:ext cx="6686527" cy="5643603"/>
          </a:xfrm>
          <a:prstGeom prst="rect">
            <a:avLst/>
          </a:prstGeom>
          <a:noFill/>
        </p:spPr>
      </p:pic>
      <p:pic>
        <p:nvPicPr>
          <p:cNvPr id="20483" name="Picture 3" descr="C:\Users\ilyes\Pictures\photo\assainissement\03012006568.jpg"/>
          <p:cNvPicPr>
            <a:picLocks noChangeAspect="1" noChangeArrowheads="1"/>
          </p:cNvPicPr>
          <p:nvPr/>
        </p:nvPicPr>
        <p:blipFill>
          <a:blip r:embed="rId3"/>
          <a:srcRect/>
          <a:stretch>
            <a:fillRect/>
          </a:stretch>
        </p:blipFill>
        <p:spPr bwMode="auto">
          <a:xfrm>
            <a:off x="11830063" y="296822"/>
            <a:ext cx="7500990" cy="7178367"/>
          </a:xfrm>
          <a:prstGeom prst="rect">
            <a:avLst/>
          </a:prstGeom>
          <a:noFill/>
        </p:spPr>
      </p:pic>
      <p:pic>
        <p:nvPicPr>
          <p:cNvPr id="20484" name="Picture 4" descr="C:\Users\ilyes\Pictures\photo\assainissement\03012006574.jpg"/>
          <p:cNvPicPr>
            <a:picLocks noChangeAspect="1" noChangeArrowheads="1"/>
          </p:cNvPicPr>
          <p:nvPr/>
        </p:nvPicPr>
        <p:blipFill>
          <a:blip r:embed="rId4"/>
          <a:srcRect/>
          <a:stretch>
            <a:fillRect/>
          </a:stretch>
        </p:blipFill>
        <p:spPr bwMode="auto">
          <a:xfrm>
            <a:off x="828611" y="6154739"/>
            <a:ext cx="6757965" cy="5372112"/>
          </a:xfrm>
          <a:prstGeom prst="rect">
            <a:avLst/>
          </a:prstGeom>
          <a:noFill/>
        </p:spPr>
      </p:pic>
      <p:sp>
        <p:nvSpPr>
          <p:cNvPr id="7" name="ZoneTexte 6"/>
          <p:cNvSpPr txBox="1"/>
          <p:nvPr/>
        </p:nvSpPr>
        <p:spPr>
          <a:xfrm>
            <a:off x="9686923" y="8655069"/>
            <a:ext cx="6500858" cy="646331"/>
          </a:xfrm>
          <a:prstGeom prst="rect">
            <a:avLst/>
          </a:prstGeom>
          <a:noFill/>
        </p:spPr>
        <p:txBody>
          <a:bodyPr wrap="square" rtlCol="0">
            <a:spAutoFit/>
          </a:bodyPr>
          <a:lstStyle/>
          <a:p>
            <a:r>
              <a:rPr lang="fr-FR" dirty="0" smtClean="0"/>
              <a:t>En mauvais </a:t>
            </a:r>
            <a:r>
              <a:rPr lang="fr-FR" dirty="0" err="1" smtClean="0"/>
              <a:t>etat</a:t>
            </a:r>
            <a:endParaRPr lang="fr-FR"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399983" y="582576"/>
            <a:ext cx="8786874" cy="1357322"/>
          </a:xfrm>
        </p:spPr>
        <p:txBody>
          <a:bodyPr/>
          <a:lstStyle/>
          <a:p>
            <a:pPr algn="l"/>
            <a:r>
              <a:rPr lang="fr-FR" dirty="0" smtClean="0">
                <a:solidFill>
                  <a:schemeClr val="accent6"/>
                </a:solidFill>
              </a:rPr>
              <a:t>L’ éclairage publique</a:t>
            </a:r>
            <a:endParaRPr lang="fr-FR" dirty="0">
              <a:solidFill>
                <a:schemeClr val="accent6"/>
              </a:solidFill>
            </a:endParaRPr>
          </a:p>
        </p:txBody>
      </p:sp>
      <p:pic>
        <p:nvPicPr>
          <p:cNvPr id="21506" name="Picture 2" descr="C:\Users\ilyes\Desktop\200601\03012006564.jpg"/>
          <p:cNvPicPr>
            <a:picLocks noChangeAspect="1" noChangeArrowheads="1"/>
          </p:cNvPicPr>
          <p:nvPr/>
        </p:nvPicPr>
        <p:blipFill>
          <a:blip r:embed="rId2" cstate="print"/>
          <a:srcRect/>
          <a:stretch>
            <a:fillRect/>
          </a:stretch>
        </p:blipFill>
        <p:spPr bwMode="auto">
          <a:xfrm>
            <a:off x="7400907" y="7583499"/>
            <a:ext cx="4876800" cy="3657600"/>
          </a:xfrm>
          <a:prstGeom prst="rect">
            <a:avLst/>
          </a:prstGeom>
          <a:noFill/>
        </p:spPr>
      </p:pic>
      <p:pic>
        <p:nvPicPr>
          <p:cNvPr id="21508" name="Picture 4" descr="C:\Users\ilyes\Desktop\200601\03012006614.jpg"/>
          <p:cNvPicPr>
            <a:picLocks noChangeAspect="1" noChangeArrowheads="1"/>
          </p:cNvPicPr>
          <p:nvPr/>
        </p:nvPicPr>
        <p:blipFill>
          <a:blip r:embed="rId3"/>
          <a:srcRect/>
          <a:stretch>
            <a:fillRect/>
          </a:stretch>
        </p:blipFill>
        <p:spPr bwMode="auto">
          <a:xfrm>
            <a:off x="542859" y="2439963"/>
            <a:ext cx="6572296" cy="8072494"/>
          </a:xfrm>
          <a:prstGeom prst="rect">
            <a:avLst/>
          </a:prstGeom>
          <a:noFill/>
        </p:spPr>
      </p:pic>
      <p:pic>
        <p:nvPicPr>
          <p:cNvPr id="21509" name="Picture 5" descr="C:\Users\ilyes\Desktop\200601\03012006596.jpg"/>
          <p:cNvPicPr>
            <a:picLocks noChangeAspect="1" noChangeArrowheads="1"/>
          </p:cNvPicPr>
          <p:nvPr/>
        </p:nvPicPr>
        <p:blipFill>
          <a:blip r:embed="rId4"/>
          <a:srcRect/>
          <a:stretch>
            <a:fillRect/>
          </a:stretch>
        </p:blipFill>
        <p:spPr bwMode="auto">
          <a:xfrm>
            <a:off x="12544443" y="1868459"/>
            <a:ext cx="6858048" cy="8501122"/>
          </a:xfrm>
          <a:prstGeom prst="rect">
            <a:avLst/>
          </a:prstGeom>
          <a:noFill/>
        </p:spPr>
      </p:pic>
      <p:sp>
        <p:nvSpPr>
          <p:cNvPr id="8" name="ZoneTexte 7"/>
          <p:cNvSpPr txBox="1"/>
          <p:nvPr/>
        </p:nvSpPr>
        <p:spPr>
          <a:xfrm>
            <a:off x="7329469" y="1939897"/>
            <a:ext cx="4214842" cy="1200329"/>
          </a:xfrm>
          <a:prstGeom prst="rect">
            <a:avLst/>
          </a:prstGeom>
          <a:noFill/>
        </p:spPr>
        <p:txBody>
          <a:bodyPr wrap="square" rtlCol="0">
            <a:spAutoFit/>
          </a:bodyPr>
          <a:lstStyle/>
          <a:p>
            <a:r>
              <a:rPr lang="fr-FR" dirty="0" smtClean="0"/>
              <a:t>L’ éclairage est en bon état</a:t>
            </a: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82886" y="494997"/>
            <a:ext cx="17003725" cy="1683110"/>
          </a:xfrm>
        </p:spPr>
        <p:txBody>
          <a:bodyPr>
            <a:normAutofit/>
          </a:bodyPr>
          <a:lstStyle/>
          <a:p>
            <a:pPr algn="ctr"/>
            <a:r>
              <a:rPr lang="fr-FR" sz="7900" u="sng" dirty="0" smtClean="0">
                <a:effectLst>
                  <a:outerShdw blurRad="38100" dist="38100" dir="2700000" algn="tl">
                    <a:srgbClr val="000000">
                      <a:alpha val="43137"/>
                    </a:srgbClr>
                  </a:outerShdw>
                </a:effectLst>
              </a:rPr>
              <a:t>Introduction:</a:t>
            </a:r>
            <a:endParaRPr lang="fr-FR" sz="7900" u="sng" dirty="0">
              <a:effectLst>
                <a:outerShdw blurRad="38100" dist="38100" dir="2700000" algn="tl">
                  <a:srgbClr val="000000">
                    <a:alpha val="43137"/>
                  </a:srgbClr>
                </a:outerShdw>
              </a:effectLst>
            </a:endParaRPr>
          </a:p>
        </p:txBody>
      </p:sp>
      <p:sp>
        <p:nvSpPr>
          <p:cNvPr id="3" name="Sous-titre 2"/>
          <p:cNvSpPr>
            <a:spLocks noGrp="1"/>
          </p:cNvSpPr>
          <p:nvPr>
            <p:ph type="subTitle" idx="1"/>
          </p:nvPr>
        </p:nvSpPr>
        <p:spPr>
          <a:xfrm>
            <a:off x="464055" y="2722672"/>
            <a:ext cx="18564950" cy="7673103"/>
          </a:xfrm>
        </p:spPr>
        <p:txBody>
          <a:bodyPr/>
          <a:lstStyle/>
          <a:p>
            <a:r>
              <a:rPr lang="fr-FR" sz="5500" dirty="0" smtClean="0"/>
              <a:t>Parmi les neuf secteurs de la commune de Constantine</a:t>
            </a:r>
          </a:p>
          <a:p>
            <a:pPr algn="just"/>
            <a:r>
              <a:rPr lang="fr-FR" sz="5500" dirty="0" smtClean="0"/>
              <a:t> Le secteur Bellevue se de marque par mosaïque a           l’</a:t>
            </a:r>
            <a:r>
              <a:rPr lang="fr-FR" sz="5500" dirty="0" err="1" smtClean="0"/>
              <a:t>emport-pièce</a:t>
            </a:r>
            <a:r>
              <a:rPr lang="fr-FR" sz="5500" dirty="0" smtClean="0"/>
              <a:t> ou cohabitent quartier chic ,cités dortoirs et bidonvilles, le tout formant un mégapole de 15 zones d’habitation abritant prés de 59000 âmes réparties sur 9569 ménages, et parmi les quartiers notre zone d’ étude Bellevu</a:t>
            </a:r>
            <a:r>
              <a:rPr lang="fr-FR" dirty="0" smtClean="0"/>
              <a:t>e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114363" y="439699"/>
            <a:ext cx="17003725" cy="1175608"/>
          </a:xfrm>
        </p:spPr>
        <p:txBody>
          <a:bodyPr>
            <a:normAutofit/>
          </a:bodyPr>
          <a:lstStyle/>
          <a:p>
            <a:pPr algn="ctr"/>
            <a:r>
              <a:rPr lang="fr-FR" sz="6600" u="sng" dirty="0" smtClean="0">
                <a:solidFill>
                  <a:schemeClr val="accent6"/>
                </a:solidFill>
              </a:rPr>
              <a:t>Fréquence de transport en commun</a:t>
            </a:r>
            <a:endParaRPr lang="fr-FR" sz="7200" dirty="0">
              <a:solidFill>
                <a:schemeClr val="accent6"/>
              </a:solidFill>
            </a:endParaRPr>
          </a:p>
        </p:txBody>
      </p:sp>
      <p:sp>
        <p:nvSpPr>
          <p:cNvPr id="5" name="Sous-titre 4"/>
          <p:cNvSpPr>
            <a:spLocks noGrp="1"/>
          </p:cNvSpPr>
          <p:nvPr>
            <p:ph type="subTitle" idx="1"/>
          </p:nvPr>
        </p:nvSpPr>
        <p:spPr>
          <a:xfrm>
            <a:off x="614297" y="2225649"/>
            <a:ext cx="18104471" cy="3036217"/>
          </a:xfrm>
        </p:spPr>
        <p:txBody>
          <a:bodyPr>
            <a:normAutofit lnSpcReduction="10000"/>
          </a:bodyPr>
          <a:lstStyle/>
          <a:p>
            <a:pPr algn="l"/>
            <a:r>
              <a:rPr lang="fr-FR" dirty="0" smtClean="0"/>
              <a:t>Il ya deux lignes de transport qui traversent le quartier(de </a:t>
            </a:r>
            <a:r>
              <a:rPr lang="fr-FR" dirty="0" err="1" smtClean="0"/>
              <a:t>kadour</a:t>
            </a:r>
            <a:r>
              <a:rPr lang="fr-FR" dirty="0" smtClean="0"/>
              <a:t> </a:t>
            </a:r>
            <a:r>
              <a:rPr lang="fr-FR" dirty="0" err="1" smtClean="0"/>
              <a:t>boumadous</a:t>
            </a:r>
            <a:r>
              <a:rPr lang="fr-FR" dirty="0" smtClean="0"/>
              <a:t> vers 5juillet et vers lotissement </a:t>
            </a:r>
            <a:r>
              <a:rPr lang="fr-FR" dirty="0" err="1" smtClean="0"/>
              <a:t>hadad</a:t>
            </a:r>
            <a:r>
              <a:rPr lang="fr-FR" dirty="0" smtClean="0"/>
              <a:t>) donc le transport en commun est toujours disponible  et il ya aussi transport en taxi </a:t>
            </a:r>
            <a:endParaRPr lang="fr-FR" dirty="0"/>
          </a:p>
        </p:txBody>
      </p:sp>
      <p:pic>
        <p:nvPicPr>
          <p:cNvPr id="22530" name="Picture 2" descr="C:\Users\ilyes\Pictures\photo\transport\03012006523.jpg"/>
          <p:cNvPicPr>
            <a:picLocks noChangeAspect="1" noChangeArrowheads="1"/>
          </p:cNvPicPr>
          <p:nvPr/>
        </p:nvPicPr>
        <p:blipFill>
          <a:blip r:embed="rId2"/>
          <a:srcRect/>
          <a:stretch>
            <a:fillRect/>
          </a:stretch>
        </p:blipFill>
        <p:spPr bwMode="auto">
          <a:xfrm>
            <a:off x="13115947" y="5226045"/>
            <a:ext cx="6329338" cy="5786478"/>
          </a:xfrm>
          <a:prstGeom prst="rect">
            <a:avLst/>
          </a:prstGeom>
          <a:noFill/>
        </p:spPr>
      </p:pic>
      <p:pic>
        <p:nvPicPr>
          <p:cNvPr id="22531" name="Picture 3" descr="C:\Users\ilyes\Pictures\photo\transport\03012006621.jpg"/>
          <p:cNvPicPr>
            <a:picLocks noChangeAspect="1" noChangeArrowheads="1"/>
          </p:cNvPicPr>
          <p:nvPr/>
        </p:nvPicPr>
        <p:blipFill>
          <a:blip r:embed="rId3"/>
          <a:srcRect/>
          <a:stretch>
            <a:fillRect/>
          </a:stretch>
        </p:blipFill>
        <p:spPr bwMode="auto">
          <a:xfrm>
            <a:off x="471421" y="5297483"/>
            <a:ext cx="5929354" cy="5786478"/>
          </a:xfrm>
          <a:prstGeom prst="rect">
            <a:avLst/>
          </a:prstGeom>
          <a:noFill/>
        </p:spPr>
      </p:pic>
      <p:pic>
        <p:nvPicPr>
          <p:cNvPr id="22532" name="Picture 4" descr="C:\Users\ilyes\Pictures\photo\transport\03012006525.jpg"/>
          <p:cNvPicPr>
            <a:picLocks noChangeAspect="1" noChangeArrowheads="1"/>
          </p:cNvPicPr>
          <p:nvPr/>
        </p:nvPicPr>
        <p:blipFill>
          <a:blip r:embed="rId4"/>
          <a:srcRect/>
          <a:stretch>
            <a:fillRect/>
          </a:stretch>
        </p:blipFill>
        <p:spPr bwMode="auto">
          <a:xfrm>
            <a:off x="6900841" y="5368921"/>
            <a:ext cx="5929354" cy="5657864"/>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1114363" y="725451"/>
            <a:ext cx="17003725" cy="1810905"/>
          </a:xfrm>
        </p:spPr>
        <p:txBody>
          <a:bodyPr/>
          <a:lstStyle/>
          <a:p>
            <a:pPr algn="ctr"/>
            <a:r>
              <a:rPr lang="fr-FR" u="sng" dirty="0" smtClean="0">
                <a:solidFill>
                  <a:schemeClr val="accent6"/>
                </a:solidFill>
              </a:rPr>
              <a:t>La conclusion:</a:t>
            </a:r>
            <a:endParaRPr lang="fr-FR" u="sng" dirty="0">
              <a:solidFill>
                <a:schemeClr val="accent6"/>
              </a:solidFill>
            </a:endParaRPr>
          </a:p>
        </p:txBody>
      </p:sp>
      <p:sp>
        <p:nvSpPr>
          <p:cNvPr id="5" name="Sous-titre 4"/>
          <p:cNvSpPr>
            <a:spLocks noGrp="1"/>
          </p:cNvSpPr>
          <p:nvPr>
            <p:ph type="subTitle" idx="1"/>
          </p:nvPr>
        </p:nvSpPr>
        <p:spPr>
          <a:xfrm>
            <a:off x="900049" y="2940029"/>
            <a:ext cx="17010326" cy="7715304"/>
          </a:xfrm>
        </p:spPr>
        <p:txBody>
          <a:bodyPr>
            <a:normAutofit/>
          </a:bodyPr>
          <a:lstStyle/>
          <a:p>
            <a:pPr algn="l"/>
            <a:r>
              <a:rPr lang="fr-FR" dirty="0" smtClean="0"/>
              <a:t>On peut déduire de notre enquête d</a:t>
            </a:r>
            <a:r>
              <a:rPr lang="fr-FR" dirty="0"/>
              <a:t> </a:t>
            </a:r>
            <a:r>
              <a:rPr lang="fr-FR" dirty="0" smtClean="0"/>
              <a:t>qu’on fait qu’il y a deux zones distinguées en ce qui concerne les conditions de vie:</a:t>
            </a:r>
          </a:p>
          <a:p>
            <a:pPr algn="l"/>
            <a:r>
              <a:rPr lang="fr-FR" dirty="0" smtClean="0"/>
              <a:t>1- la première caractérisée par un bon aménagement des espaces vert ,les habitats et une bonne de déchets</a:t>
            </a:r>
          </a:p>
          <a:p>
            <a:pPr algn="l"/>
            <a:r>
              <a:rPr lang="fr-FR" dirty="0" smtClean="0"/>
              <a:t>2- la deuxième a  des problèmes de gestion des déchets et l’assainissement  et manque des espaces de jeux et de repos et des parking pour les véhicules</a:t>
            </a:r>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12972"/>
            <a:ext cx="12044377" cy="11893822"/>
          </a:xfrm>
          <a:prstGeom prst="rect">
            <a:avLst/>
          </a:prstGeom>
          <a:noFill/>
          <a:ln w="9525">
            <a:noFill/>
            <a:miter lim="800000"/>
            <a:headEnd/>
            <a:tailEnd/>
          </a:ln>
          <a:effectLst/>
        </p:spPr>
      </p:pic>
      <p:sp>
        <p:nvSpPr>
          <p:cNvPr id="6" name="Rectangle 5"/>
          <p:cNvSpPr/>
          <p:nvPr/>
        </p:nvSpPr>
        <p:spPr>
          <a:xfrm>
            <a:off x="17045037" y="7083433"/>
            <a:ext cx="1643074" cy="1071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0" dirty="0" smtClean="0">
                <a:solidFill>
                  <a:schemeClr val="accent6"/>
                </a:solidFill>
              </a:rPr>
              <a:t>1</a:t>
            </a:r>
            <a:endParaRPr lang="fr-FR" sz="8000" dirty="0">
              <a:solidFill>
                <a:schemeClr val="accent6"/>
              </a:solidFill>
            </a:endParaRPr>
          </a:p>
        </p:txBody>
      </p:sp>
      <p:sp>
        <p:nvSpPr>
          <p:cNvPr id="7" name="Rectangle 6"/>
          <p:cNvSpPr/>
          <p:nvPr/>
        </p:nvSpPr>
        <p:spPr>
          <a:xfrm>
            <a:off x="17187913" y="8655069"/>
            <a:ext cx="1643074" cy="10715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8000" dirty="0" smtClean="0">
                <a:solidFill>
                  <a:schemeClr val="accent6"/>
                </a:solidFill>
              </a:rPr>
              <a:t>2</a:t>
            </a:r>
            <a:endParaRPr lang="fr-FR" sz="8000" dirty="0">
              <a:solidFill>
                <a:schemeClr val="accent6"/>
              </a:solidFill>
            </a:endParaRPr>
          </a:p>
        </p:txBody>
      </p:sp>
      <p:sp>
        <p:nvSpPr>
          <p:cNvPr id="8" name="ZoneTexte 7"/>
          <p:cNvSpPr txBox="1"/>
          <p:nvPr/>
        </p:nvSpPr>
        <p:spPr>
          <a:xfrm>
            <a:off x="12187253" y="7297747"/>
            <a:ext cx="4429156" cy="646331"/>
          </a:xfrm>
          <a:prstGeom prst="rect">
            <a:avLst/>
          </a:prstGeom>
          <a:noFill/>
        </p:spPr>
        <p:txBody>
          <a:bodyPr wrap="square" rtlCol="0">
            <a:spAutoFit/>
          </a:bodyPr>
          <a:lstStyle/>
          <a:p>
            <a:r>
              <a:rPr lang="fr-FR" dirty="0" smtClean="0"/>
              <a:t>Bonnes conditions</a:t>
            </a:r>
            <a:endParaRPr lang="fr-FR" dirty="0"/>
          </a:p>
        </p:txBody>
      </p:sp>
      <p:sp>
        <p:nvSpPr>
          <p:cNvPr id="9" name="ZoneTexte 8"/>
          <p:cNvSpPr txBox="1"/>
          <p:nvPr/>
        </p:nvSpPr>
        <p:spPr>
          <a:xfrm>
            <a:off x="12115815" y="9012259"/>
            <a:ext cx="4500594" cy="646331"/>
          </a:xfrm>
          <a:prstGeom prst="rect">
            <a:avLst/>
          </a:prstGeom>
          <a:noFill/>
        </p:spPr>
        <p:txBody>
          <a:bodyPr wrap="square" rtlCol="0">
            <a:spAutoFit/>
          </a:bodyPr>
          <a:lstStyle/>
          <a:p>
            <a:r>
              <a:rPr lang="fr-FR" dirty="0" smtClean="0"/>
              <a:t>Moyennes conditions</a:t>
            </a: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414708" y="0"/>
            <a:ext cx="8508936" cy="1064436"/>
          </a:xfrm>
        </p:spPr>
        <p:txBody>
          <a:bodyPr>
            <a:normAutofit fontScale="90000"/>
          </a:bodyPr>
          <a:lstStyle/>
          <a:p>
            <a:r>
              <a:rPr lang="fr-FR" sz="9500" dirty="0" smtClean="0">
                <a:solidFill>
                  <a:schemeClr val="accent2">
                    <a:lumMod val="60000"/>
                    <a:lumOff val="40000"/>
                  </a:schemeClr>
                </a:solidFill>
              </a:rPr>
              <a:t>Situation du site</a:t>
            </a:r>
            <a:endParaRPr lang="fr-FR" sz="9500" dirty="0">
              <a:solidFill>
                <a:schemeClr val="accent2">
                  <a:lumMod val="60000"/>
                  <a:lumOff val="40000"/>
                </a:schemeClr>
              </a:solidFill>
            </a:endParaRPr>
          </a:p>
        </p:txBody>
      </p:sp>
      <p:sp>
        <p:nvSpPr>
          <p:cNvPr id="3" name="Sous-titre 2"/>
          <p:cNvSpPr>
            <a:spLocks noGrp="1"/>
          </p:cNvSpPr>
          <p:nvPr>
            <p:ph type="subTitle" idx="1"/>
          </p:nvPr>
        </p:nvSpPr>
        <p:spPr>
          <a:xfrm>
            <a:off x="10829485" y="1485075"/>
            <a:ext cx="8663643" cy="9777018"/>
          </a:xfrm>
        </p:spPr>
        <p:txBody>
          <a:bodyPr>
            <a:normAutofit/>
          </a:bodyPr>
          <a:lstStyle/>
          <a:p>
            <a:pPr marR="0" algn="l" fontAlgn="base">
              <a:spcBef>
                <a:spcPct val="0"/>
              </a:spcBef>
              <a:spcAft>
                <a:spcPct val="0"/>
              </a:spcAft>
              <a:buClrTx/>
              <a:buSzTx/>
            </a:pPr>
            <a:r>
              <a:rPr lang="fr-FR" sz="3600" dirty="0" smtClean="0">
                <a:solidFill>
                  <a:prstClr val="white"/>
                </a:solidFill>
                <a:latin typeface="Arial" charset="0"/>
              </a:rPr>
              <a:t>Le secteur urbain belle vue :</a:t>
            </a:r>
          </a:p>
          <a:p>
            <a:pPr marR="0" algn="l" fontAlgn="base">
              <a:spcBef>
                <a:spcPct val="0"/>
              </a:spcBef>
              <a:spcAft>
                <a:spcPct val="0"/>
              </a:spcAft>
              <a:buClrTx/>
              <a:buSzTx/>
            </a:pPr>
            <a:r>
              <a:rPr lang="fr-FR" sz="3600" dirty="0" smtClean="0">
                <a:solidFill>
                  <a:prstClr val="white"/>
                </a:solidFill>
                <a:latin typeface="Arial" charset="0"/>
              </a:rPr>
              <a:t>Le secteur urbain belle vue se situe dans la partie sud ouest de la ville  de Constantine avec une superficie de 385 ha, ses limites sont les suivantes : </a:t>
            </a:r>
          </a:p>
          <a:p>
            <a:pPr marR="0" algn="l" fontAlgn="base">
              <a:spcBef>
                <a:spcPct val="0"/>
              </a:spcBef>
              <a:spcAft>
                <a:spcPct val="0"/>
              </a:spcAft>
              <a:buClrTx/>
              <a:buSzTx/>
            </a:pPr>
            <a:r>
              <a:rPr lang="fr-FR" sz="3600" dirty="0" smtClean="0">
                <a:solidFill>
                  <a:prstClr val="white"/>
                </a:solidFill>
                <a:latin typeface="Arial" charset="0"/>
              </a:rPr>
              <a:t> </a:t>
            </a:r>
          </a:p>
          <a:p>
            <a:pPr marR="0" algn="l" fontAlgn="base">
              <a:spcBef>
                <a:spcPct val="0"/>
              </a:spcBef>
              <a:spcAft>
                <a:spcPct val="0"/>
              </a:spcAft>
              <a:buClrTx/>
              <a:buSzTx/>
            </a:pPr>
            <a:r>
              <a:rPr lang="fr-FR" sz="3600" dirty="0" smtClean="0">
                <a:solidFill>
                  <a:prstClr val="white"/>
                </a:solidFill>
                <a:latin typeface="Arial" charset="0"/>
              </a:rPr>
              <a:t>   </a:t>
            </a:r>
            <a:r>
              <a:rPr lang="fr-FR" sz="3600" b="1" dirty="0" smtClean="0">
                <a:solidFill>
                  <a:prstClr val="white"/>
                </a:solidFill>
                <a:latin typeface="Arial" charset="0"/>
              </a:rPr>
              <a:t>*-Secteur urbain les muriers a</a:t>
            </a:r>
          </a:p>
          <a:p>
            <a:pPr marR="0" algn="l" fontAlgn="base">
              <a:spcBef>
                <a:spcPct val="0"/>
              </a:spcBef>
              <a:spcAft>
                <a:spcPct val="0"/>
              </a:spcAft>
              <a:buClrTx/>
              <a:buSzTx/>
            </a:pPr>
            <a:r>
              <a:rPr lang="fr-FR" sz="3600" b="1" dirty="0" smtClean="0">
                <a:solidFill>
                  <a:prstClr val="white"/>
                </a:solidFill>
                <a:latin typeface="Arial" charset="0"/>
              </a:rPr>
              <a:t>       l’est </a:t>
            </a:r>
          </a:p>
          <a:p>
            <a:pPr marR="0" algn="l" fontAlgn="base">
              <a:spcBef>
                <a:spcPct val="0"/>
              </a:spcBef>
              <a:spcAft>
                <a:spcPct val="0"/>
              </a:spcAft>
              <a:buClrTx/>
              <a:buSzTx/>
            </a:pPr>
            <a:r>
              <a:rPr lang="fr-FR" sz="3600" b="1" dirty="0" smtClean="0">
                <a:solidFill>
                  <a:prstClr val="white"/>
                </a:solidFill>
                <a:latin typeface="Arial" charset="0"/>
              </a:rPr>
              <a:t>    </a:t>
            </a:r>
          </a:p>
          <a:p>
            <a:pPr marR="0" algn="l" fontAlgn="base">
              <a:spcBef>
                <a:spcPct val="0"/>
              </a:spcBef>
              <a:spcAft>
                <a:spcPct val="0"/>
              </a:spcAft>
              <a:buClrTx/>
              <a:buSzTx/>
            </a:pPr>
            <a:r>
              <a:rPr lang="fr-FR" sz="3600" b="1" dirty="0" smtClean="0">
                <a:solidFill>
                  <a:prstClr val="white"/>
                </a:solidFill>
                <a:latin typeface="Arial" charset="0"/>
              </a:rPr>
              <a:t> * -Secteur urbain boudera Salah a</a:t>
            </a:r>
          </a:p>
          <a:p>
            <a:pPr marR="0" algn="l" fontAlgn="base">
              <a:spcBef>
                <a:spcPct val="0"/>
              </a:spcBef>
              <a:spcAft>
                <a:spcPct val="0"/>
              </a:spcAft>
              <a:buClrTx/>
              <a:buSzTx/>
            </a:pPr>
            <a:r>
              <a:rPr lang="fr-FR" sz="3600" b="1" dirty="0" smtClean="0">
                <a:solidFill>
                  <a:prstClr val="white"/>
                </a:solidFill>
                <a:latin typeface="Arial" charset="0"/>
              </a:rPr>
              <a:t>           l’ouest.</a:t>
            </a:r>
          </a:p>
          <a:p>
            <a:pPr marR="0" algn="l" fontAlgn="base">
              <a:spcBef>
                <a:spcPct val="0"/>
              </a:spcBef>
              <a:spcAft>
                <a:spcPct val="0"/>
              </a:spcAft>
              <a:buClrTx/>
              <a:buSzTx/>
            </a:pPr>
            <a:r>
              <a:rPr lang="fr-FR" sz="3600" b="1" dirty="0" smtClean="0">
                <a:solidFill>
                  <a:prstClr val="white"/>
                </a:solidFill>
                <a:latin typeface="Arial" charset="0"/>
              </a:rPr>
              <a:t>    </a:t>
            </a:r>
          </a:p>
          <a:p>
            <a:pPr marR="0" algn="l" fontAlgn="base">
              <a:spcBef>
                <a:spcPct val="0"/>
              </a:spcBef>
              <a:spcAft>
                <a:spcPct val="0"/>
              </a:spcAft>
              <a:buClrTx/>
              <a:buSzTx/>
            </a:pPr>
            <a:r>
              <a:rPr lang="fr-FR" sz="3600" b="1" dirty="0" smtClean="0">
                <a:solidFill>
                  <a:prstClr val="white"/>
                </a:solidFill>
                <a:latin typeface="Arial" charset="0"/>
              </a:rPr>
              <a:t> * -Secteur urbain sidi Rachid au</a:t>
            </a:r>
          </a:p>
          <a:p>
            <a:pPr marR="0" algn="l" fontAlgn="base">
              <a:spcBef>
                <a:spcPct val="0"/>
              </a:spcBef>
              <a:spcAft>
                <a:spcPct val="0"/>
              </a:spcAft>
              <a:buClrTx/>
              <a:buSzTx/>
            </a:pPr>
            <a:r>
              <a:rPr lang="fr-FR" sz="3600" b="1" dirty="0" smtClean="0">
                <a:solidFill>
                  <a:prstClr val="white"/>
                </a:solidFill>
                <a:latin typeface="Arial" charset="0"/>
              </a:rPr>
              <a:t>           nord.</a:t>
            </a:r>
          </a:p>
          <a:p>
            <a:pPr marR="0" algn="l" fontAlgn="base">
              <a:spcBef>
                <a:spcPct val="0"/>
              </a:spcBef>
              <a:spcAft>
                <a:spcPct val="0"/>
              </a:spcAft>
              <a:buClrTx/>
              <a:buSzTx/>
            </a:pPr>
            <a:r>
              <a:rPr lang="fr-FR" sz="3600" b="1" dirty="0" smtClean="0">
                <a:solidFill>
                  <a:prstClr val="white"/>
                </a:solidFill>
                <a:latin typeface="Arial" charset="0"/>
              </a:rPr>
              <a:t>     </a:t>
            </a:r>
          </a:p>
          <a:p>
            <a:pPr marR="0" algn="l" fontAlgn="base">
              <a:spcBef>
                <a:spcPct val="0"/>
              </a:spcBef>
              <a:spcAft>
                <a:spcPct val="0"/>
              </a:spcAft>
              <a:buClrTx/>
              <a:buSzTx/>
            </a:pPr>
            <a:r>
              <a:rPr lang="fr-FR" sz="3600" b="1" dirty="0" smtClean="0">
                <a:solidFill>
                  <a:prstClr val="white"/>
                </a:solidFill>
                <a:latin typeface="Arial" charset="0"/>
              </a:rPr>
              <a:t>* -Secteur urbain 05 juillet au</a:t>
            </a:r>
          </a:p>
          <a:p>
            <a:pPr marR="0" algn="l" fontAlgn="base">
              <a:spcBef>
                <a:spcPct val="0"/>
              </a:spcBef>
              <a:spcAft>
                <a:spcPct val="0"/>
              </a:spcAft>
              <a:buClrTx/>
              <a:buSzTx/>
            </a:pPr>
            <a:r>
              <a:rPr lang="fr-FR" sz="3600" b="1" dirty="0" smtClean="0">
                <a:solidFill>
                  <a:prstClr val="white"/>
                </a:solidFill>
                <a:latin typeface="Arial" charset="0"/>
              </a:rPr>
              <a:t>        sud</a:t>
            </a:r>
            <a:r>
              <a:rPr lang="fr-FR" sz="4000" b="1" dirty="0" smtClean="0">
                <a:solidFill>
                  <a:prstClr val="white"/>
                </a:solidFill>
                <a:latin typeface="Arial" charset="0"/>
              </a:rPr>
              <a:t>.</a:t>
            </a:r>
          </a:p>
          <a:p>
            <a:pPr algn="l"/>
            <a:endParaRPr lang="fr-FR" dirty="0"/>
          </a:p>
        </p:txBody>
      </p:sp>
      <p:pic>
        <p:nvPicPr>
          <p:cNvPr id="1027" name="Picture 3"/>
          <p:cNvPicPr>
            <a:picLocks noChangeAspect="1" noChangeArrowheads="1"/>
          </p:cNvPicPr>
          <p:nvPr/>
        </p:nvPicPr>
        <p:blipFill>
          <a:blip r:embed="rId2"/>
          <a:srcRect/>
          <a:stretch>
            <a:fillRect/>
          </a:stretch>
        </p:blipFill>
        <p:spPr bwMode="auto">
          <a:xfrm>
            <a:off x="464058" y="1361316"/>
            <a:ext cx="10210720" cy="97655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082886" y="742517"/>
            <a:ext cx="17003725" cy="1980156"/>
          </a:xfrm>
        </p:spPr>
        <p:txBody>
          <a:bodyPr>
            <a:normAutofit fontScale="90000"/>
          </a:bodyPr>
          <a:lstStyle/>
          <a:p>
            <a:pPr lvl="0" algn="ctr"/>
            <a:r>
              <a:rPr lang="fr-FR" sz="6100" i="1" u="sng" dirty="0" smtClean="0">
                <a:solidFill>
                  <a:srgbClr val="C0504D">
                    <a:lumMod val="75000"/>
                  </a:srgbClr>
                </a:solidFill>
                <a:latin typeface="Book Antiqua"/>
              </a:rPr>
              <a:t>Caractéristiques socio-économique du ménage</a:t>
            </a:r>
            <a:r>
              <a:rPr lang="fr-FR" sz="11900" i="1" u="sng" dirty="0" smtClean="0">
                <a:solidFill>
                  <a:srgbClr val="C0504D">
                    <a:lumMod val="75000"/>
                  </a:srgbClr>
                </a:solidFill>
                <a:latin typeface="Book Antiqua"/>
              </a:rPr>
              <a:t/>
            </a:r>
            <a:br>
              <a:rPr lang="fr-FR" sz="11900" i="1" u="sng" dirty="0" smtClean="0">
                <a:solidFill>
                  <a:srgbClr val="C0504D">
                    <a:lumMod val="75000"/>
                  </a:srgbClr>
                </a:solidFill>
                <a:latin typeface="Book Antiqua"/>
              </a:rPr>
            </a:br>
            <a:endParaRPr lang="fr-FR" dirty="0"/>
          </a:p>
        </p:txBody>
      </p:sp>
      <p:sp>
        <p:nvSpPr>
          <p:cNvPr id="3" name="Sous-titre 2"/>
          <p:cNvSpPr>
            <a:spLocks noGrp="1"/>
          </p:cNvSpPr>
          <p:nvPr>
            <p:ph type="subTitle" idx="1"/>
          </p:nvPr>
        </p:nvSpPr>
        <p:spPr>
          <a:xfrm>
            <a:off x="1082886" y="1608835"/>
            <a:ext cx="17010326" cy="6896762"/>
          </a:xfrm>
        </p:spPr>
        <p:txBody>
          <a:bodyPr/>
          <a:lstStyle/>
          <a:p>
            <a:pPr algn="l"/>
            <a:r>
              <a:rPr lang="fr-FR" b="1" u="sng" dirty="0" smtClean="0"/>
              <a:t>I) Le C.S.P(catégories socioprofessionnelles):</a:t>
            </a:r>
            <a:endParaRPr lang="fr-FR" b="1" u="sng" dirty="0"/>
          </a:p>
        </p:txBody>
      </p:sp>
      <p:graphicFrame>
        <p:nvGraphicFramePr>
          <p:cNvPr id="5" name="Graphique 4"/>
          <p:cNvGraphicFramePr/>
          <p:nvPr/>
        </p:nvGraphicFramePr>
        <p:xfrm>
          <a:off x="1237594" y="2420173"/>
          <a:ext cx="16399039" cy="8841920"/>
        </p:xfrm>
        <a:graphic>
          <a:graphicData uri="http://schemas.openxmlformats.org/drawingml/2006/chart">
            <c:chart xmlns:c="http://schemas.openxmlformats.org/drawingml/2006/chart" xmlns:r="http://schemas.openxmlformats.org/officeDocument/2006/relationships" r:id="rId2"/>
          </a:graphicData>
        </a:graphic>
      </p:graphicFrame>
      <p:sp>
        <p:nvSpPr>
          <p:cNvPr id="7" name="ZoneTexte 6"/>
          <p:cNvSpPr txBox="1"/>
          <p:nvPr/>
        </p:nvSpPr>
        <p:spPr>
          <a:xfrm>
            <a:off x="4795876" y="7425542"/>
            <a:ext cx="2011203" cy="736808"/>
          </a:xfrm>
          <a:prstGeom prst="rect">
            <a:avLst/>
          </a:prstGeom>
          <a:noFill/>
        </p:spPr>
        <p:txBody>
          <a:bodyPr wrap="square" lIns="181042" tIns="90521" rIns="181042" bIns="90521" rtlCol="0">
            <a:spAutoFit/>
          </a:bodyPr>
          <a:lstStyle/>
          <a:p>
            <a:r>
              <a:rPr lang="fr-FR" dirty="0" smtClean="0">
                <a:solidFill>
                  <a:schemeClr val="bg1"/>
                </a:solidFill>
              </a:rPr>
              <a:t>19.35%</a:t>
            </a:r>
            <a:endParaRPr lang="fr-FR" dirty="0">
              <a:solidFill>
                <a:schemeClr val="bg1"/>
              </a:solidFill>
            </a:endParaRPr>
          </a:p>
        </p:txBody>
      </p:sp>
      <p:sp>
        <p:nvSpPr>
          <p:cNvPr id="10" name="ZoneTexte 9"/>
          <p:cNvSpPr txBox="1"/>
          <p:nvPr/>
        </p:nvSpPr>
        <p:spPr>
          <a:xfrm>
            <a:off x="928178" y="6311704"/>
            <a:ext cx="1547079" cy="736808"/>
          </a:xfrm>
          <a:prstGeom prst="rect">
            <a:avLst/>
          </a:prstGeom>
          <a:noFill/>
        </p:spPr>
        <p:txBody>
          <a:bodyPr wrap="square" lIns="181042" tIns="90521" rIns="181042" bIns="90521" rtlCol="0">
            <a:spAutoFit/>
          </a:bodyPr>
          <a:lstStyle/>
          <a:p>
            <a:r>
              <a:rPr lang="fr-FR" dirty="0" smtClean="0">
                <a:solidFill>
                  <a:schemeClr val="bg1"/>
                </a:solidFill>
              </a:rPr>
              <a:t>6.4%</a:t>
            </a:r>
            <a:endParaRPr lang="fr-FR" dirty="0">
              <a:solidFill>
                <a:schemeClr val="bg1"/>
              </a:solidFill>
            </a:endParaRPr>
          </a:p>
        </p:txBody>
      </p:sp>
      <p:sp>
        <p:nvSpPr>
          <p:cNvPr id="11" name="ZoneTexte 10"/>
          <p:cNvSpPr txBox="1"/>
          <p:nvPr/>
        </p:nvSpPr>
        <p:spPr>
          <a:xfrm>
            <a:off x="1392302" y="4826588"/>
            <a:ext cx="2165911" cy="736808"/>
          </a:xfrm>
          <a:prstGeom prst="rect">
            <a:avLst/>
          </a:prstGeom>
          <a:noFill/>
        </p:spPr>
        <p:txBody>
          <a:bodyPr wrap="square" lIns="181042" tIns="90521" rIns="181042" bIns="90521" rtlCol="0">
            <a:spAutoFit/>
          </a:bodyPr>
          <a:lstStyle/>
          <a:p>
            <a:r>
              <a:rPr lang="fr-FR" dirty="0" smtClean="0">
                <a:solidFill>
                  <a:schemeClr val="bg1"/>
                </a:solidFill>
              </a:rPr>
              <a:t>19.35%</a:t>
            </a:r>
            <a:endParaRPr lang="fr-FR" dirty="0">
              <a:solidFill>
                <a:schemeClr val="bg1"/>
              </a:solidFill>
            </a:endParaRPr>
          </a:p>
        </p:txBody>
      </p:sp>
      <p:sp>
        <p:nvSpPr>
          <p:cNvPr id="12" name="ZoneTexte 11"/>
          <p:cNvSpPr txBox="1"/>
          <p:nvPr/>
        </p:nvSpPr>
        <p:spPr>
          <a:xfrm>
            <a:off x="5878832" y="4331549"/>
            <a:ext cx="1856495" cy="736808"/>
          </a:xfrm>
          <a:prstGeom prst="rect">
            <a:avLst/>
          </a:prstGeom>
          <a:noFill/>
        </p:spPr>
        <p:txBody>
          <a:bodyPr wrap="square" lIns="181042" tIns="90521" rIns="181042" bIns="90521" rtlCol="0">
            <a:spAutoFit/>
          </a:bodyPr>
          <a:lstStyle/>
          <a:p>
            <a:r>
              <a:rPr lang="fr-FR" dirty="0" smtClean="0">
                <a:solidFill>
                  <a:schemeClr val="bg1"/>
                </a:solidFill>
              </a:rPr>
              <a:t>3.22%</a:t>
            </a:r>
            <a:endParaRPr lang="fr-FR" dirty="0">
              <a:solidFill>
                <a:schemeClr val="bg1"/>
              </a:solidFill>
            </a:endParaRPr>
          </a:p>
        </p:txBody>
      </p:sp>
      <p:sp>
        <p:nvSpPr>
          <p:cNvPr id="14" name="ZoneTexte 13"/>
          <p:cNvSpPr txBox="1"/>
          <p:nvPr/>
        </p:nvSpPr>
        <p:spPr>
          <a:xfrm>
            <a:off x="1237594" y="7301782"/>
            <a:ext cx="1547079" cy="736808"/>
          </a:xfrm>
          <a:prstGeom prst="rect">
            <a:avLst/>
          </a:prstGeom>
          <a:noFill/>
        </p:spPr>
        <p:txBody>
          <a:bodyPr wrap="square" lIns="181042" tIns="90521" rIns="181042" bIns="90521" rtlCol="0">
            <a:spAutoFit/>
          </a:bodyPr>
          <a:lstStyle/>
          <a:p>
            <a:r>
              <a:rPr lang="fr-FR" dirty="0" smtClean="0">
                <a:solidFill>
                  <a:schemeClr val="bg1"/>
                </a:solidFill>
              </a:rPr>
              <a:t>6.4%</a:t>
            </a:r>
            <a:endParaRPr lang="fr-FR"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a:xfrm>
            <a:off x="1155144" y="1113796"/>
            <a:ext cx="17010326" cy="7515561"/>
          </a:xfrm>
        </p:spPr>
        <p:txBody>
          <a:bodyPr>
            <a:normAutofit lnSpcReduction="10000"/>
          </a:bodyPr>
          <a:lstStyle/>
          <a:p>
            <a:pPr algn="l"/>
            <a:r>
              <a:rPr lang="fr-FR" u="sng" dirty="0" smtClean="0"/>
              <a:t>LE COMMENTAIRE:</a:t>
            </a:r>
          </a:p>
          <a:p>
            <a:pPr algn="l"/>
            <a:r>
              <a:rPr lang="fr-FR" dirty="0" smtClean="0"/>
              <a:t>les retraites ont un pourcentage le plus élevé mais on ne peut pas négliger les deux catégories du fonctionnaire de l’administration et les travaux libres</a:t>
            </a:r>
          </a:p>
          <a:p>
            <a:pPr algn="l"/>
            <a:r>
              <a:rPr lang="fr-FR" dirty="0" smtClean="0"/>
              <a:t>( commerçants , maçonnerie..)car ils ont un pourcentage important </a:t>
            </a:r>
          </a:p>
          <a:p>
            <a:pPr algn="l"/>
            <a:r>
              <a:rPr lang="fr-FR" dirty="0" smtClean="0"/>
              <a:t>les immeubles de </a:t>
            </a:r>
            <a:r>
              <a:rPr lang="fr-FR" dirty="0" err="1" smtClean="0"/>
              <a:t>Cyloc</a:t>
            </a:r>
            <a:r>
              <a:rPr lang="fr-FR" dirty="0" smtClean="0"/>
              <a:t> sont occupés par des anciens fonctionnaires de la caisse d’assurance , cela explique le pourcentage des retraites </a:t>
            </a:r>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928178" y="866277"/>
            <a:ext cx="8199520" cy="2079166"/>
          </a:xfrm>
        </p:spPr>
        <p:txBody>
          <a:bodyPr/>
          <a:lstStyle/>
          <a:p>
            <a:pPr algn="l"/>
            <a:r>
              <a:rPr lang="fr-FR" u="sng" dirty="0" smtClean="0"/>
              <a:t>Le T.O.P :</a:t>
            </a:r>
            <a:endParaRPr lang="fr-FR" u="sng" dirty="0"/>
          </a:p>
        </p:txBody>
      </p:sp>
      <p:sp>
        <p:nvSpPr>
          <p:cNvPr id="5" name="Sous-titre 4"/>
          <p:cNvSpPr>
            <a:spLocks noGrp="1"/>
          </p:cNvSpPr>
          <p:nvPr>
            <p:ph type="subTitle" idx="1"/>
          </p:nvPr>
        </p:nvSpPr>
        <p:spPr>
          <a:xfrm>
            <a:off x="1082886" y="3341471"/>
            <a:ext cx="17010326" cy="4792847"/>
          </a:xfrm>
        </p:spPr>
        <p:txBody>
          <a:bodyPr>
            <a:normAutofit fontScale="92500" lnSpcReduction="10000"/>
          </a:bodyPr>
          <a:lstStyle/>
          <a:p>
            <a:pPr algn="l"/>
            <a:r>
              <a:rPr lang="fr-FR" dirty="0" smtClean="0">
                <a:solidFill>
                  <a:schemeClr val="bg1"/>
                </a:solidFill>
              </a:rPr>
              <a:t>Nous Avons Trouve Que Le Taux Occupation Par </a:t>
            </a:r>
            <a:r>
              <a:rPr lang="fr-FR" dirty="0" err="1" smtClean="0">
                <a:solidFill>
                  <a:schemeClr val="bg1"/>
                </a:solidFill>
              </a:rPr>
              <a:t>Piece</a:t>
            </a:r>
            <a:r>
              <a:rPr lang="fr-FR" dirty="0" smtClean="0">
                <a:solidFill>
                  <a:schemeClr val="bg1"/>
                </a:solidFill>
              </a:rPr>
              <a:t> Dans Notre Zone D’</a:t>
            </a:r>
            <a:r>
              <a:rPr lang="fr-FR" dirty="0" err="1" smtClean="0">
                <a:solidFill>
                  <a:schemeClr val="bg1"/>
                </a:solidFill>
              </a:rPr>
              <a:t>etude</a:t>
            </a:r>
            <a:r>
              <a:rPr lang="fr-FR" dirty="0" smtClean="0">
                <a:solidFill>
                  <a:schemeClr val="bg1"/>
                </a:solidFill>
              </a:rPr>
              <a:t> Est De :</a:t>
            </a:r>
          </a:p>
          <a:p>
            <a:pPr algn="l"/>
            <a:r>
              <a:rPr lang="fr-FR" sz="11500" dirty="0" smtClean="0"/>
              <a:t>            2 </a:t>
            </a:r>
            <a:r>
              <a:rPr lang="fr-FR" dirty="0" smtClean="0"/>
              <a:t>PERSONNES/PIECE</a:t>
            </a:r>
          </a:p>
          <a:p>
            <a:pPr algn="l"/>
            <a:r>
              <a:rPr lang="fr-FR" dirty="0" smtClean="0"/>
              <a:t>ON PEUT DIRE QU’IL EST UN PEU ELEVE CAR LE QUARTIER CONTIENT DES HABITATS COLLECTIFS</a:t>
            </a:r>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a:xfrm>
            <a:off x="773470" y="618757"/>
            <a:ext cx="17003725" cy="2178149"/>
          </a:xfrm>
        </p:spPr>
        <p:txBody>
          <a:bodyPr/>
          <a:lstStyle/>
          <a:p>
            <a:pPr algn="l"/>
            <a:r>
              <a:rPr lang="fr-FR" u="sng" dirty="0" smtClean="0"/>
              <a:t>LE T.O.L:</a:t>
            </a:r>
            <a:endParaRPr lang="fr-FR" u="sng" dirty="0"/>
          </a:p>
        </p:txBody>
      </p:sp>
      <p:sp>
        <p:nvSpPr>
          <p:cNvPr id="5" name="Sous-titre 4"/>
          <p:cNvSpPr>
            <a:spLocks noGrp="1"/>
          </p:cNvSpPr>
          <p:nvPr>
            <p:ph type="subTitle" idx="1"/>
          </p:nvPr>
        </p:nvSpPr>
        <p:spPr>
          <a:xfrm>
            <a:off x="1237594" y="3093952"/>
            <a:ext cx="17010326" cy="3036217"/>
          </a:xfrm>
        </p:spPr>
        <p:txBody>
          <a:bodyPr/>
          <a:lstStyle/>
          <a:p>
            <a:pPr algn="l"/>
            <a:r>
              <a:rPr lang="fr-FR" dirty="0" smtClean="0"/>
              <a:t>D’APRES LES CALCULES QU’ON A FAIT LE TAUX D’OCCUPATION PAR LOGEMENT EST ENVIRONT:</a:t>
            </a:r>
          </a:p>
          <a:p>
            <a:pPr algn="l"/>
            <a:r>
              <a:rPr lang="fr-FR" dirty="0" smtClean="0"/>
              <a:t>                         </a:t>
            </a:r>
            <a:r>
              <a:rPr lang="fr-FR" sz="6300" dirty="0" smtClean="0"/>
              <a:t>6</a:t>
            </a:r>
            <a:r>
              <a:rPr lang="fr-FR" dirty="0" smtClean="0"/>
              <a:t> PERSONNES/LOGEMENT</a:t>
            </a:r>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604</TotalTime>
  <Words>883</Words>
  <Application>Microsoft Office PowerPoint</Application>
  <PresentationFormat>Personnalisé</PresentationFormat>
  <Paragraphs>158</Paragraphs>
  <Slides>42</Slides>
  <Notes>1</Notes>
  <HiddenSlides>0</HiddenSlides>
  <MMClips>0</MMClips>
  <ScaleCrop>false</ScaleCrop>
  <HeadingPairs>
    <vt:vector size="4" baseType="variant">
      <vt:variant>
        <vt:lpstr>Thème</vt:lpstr>
      </vt:variant>
      <vt:variant>
        <vt:i4>1</vt:i4>
      </vt:variant>
      <vt:variant>
        <vt:lpstr>Titres des diapositives</vt:lpstr>
      </vt:variant>
      <vt:variant>
        <vt:i4>42</vt:i4>
      </vt:variant>
    </vt:vector>
  </HeadingPairs>
  <TitlesOfParts>
    <vt:vector size="43" baseType="lpstr">
      <vt:lpstr>Débit</vt:lpstr>
      <vt:lpstr>Exposée sur: la ségrégation sociale</vt:lpstr>
      <vt:lpstr>Plan de travail</vt:lpstr>
      <vt:lpstr>Diapositive 2</vt:lpstr>
      <vt:lpstr>Introduction:</vt:lpstr>
      <vt:lpstr>Situation du site</vt:lpstr>
      <vt:lpstr>Caractéristiques socio-économique du ménage </vt:lpstr>
      <vt:lpstr>Diapositive 6</vt:lpstr>
      <vt:lpstr>Le T.O.P :</vt:lpstr>
      <vt:lpstr>LE T.O.L:</vt:lpstr>
      <vt:lpstr>LE TAUXDE CHAUMAGE:</vt:lpstr>
      <vt:lpstr>Caractéristiques du bâti </vt:lpstr>
      <vt:lpstr>Diapositive 11</vt:lpstr>
      <vt:lpstr>Habitat collectif</vt:lpstr>
      <vt:lpstr>NATURE ET ETAT DES COUVERTURE</vt:lpstr>
      <vt:lpstr>2-COUVERTURE EN DALLE</vt:lpstr>
      <vt:lpstr>Diapositive 15</vt:lpstr>
      <vt:lpstr>ETAT ET NATURE DES MURS MUR AVEC PIERRRE TAILLEES  ON REMARQUE QU’IL Y A DES FISSURES</vt:lpstr>
      <vt:lpstr>Diapositive 17</vt:lpstr>
      <vt:lpstr>Diapositive 18</vt:lpstr>
      <vt:lpstr>LES ELEMENTS ARCHITECTONIQUES  ON TROUVE PLUSIUERS FORME POUR L’ORNEMENTATION</vt:lpstr>
      <vt:lpstr>CARACTERISTIQUE DE L’ESPACE PUBLIQUE</vt:lpstr>
      <vt:lpstr>Diapositive 21</vt:lpstr>
      <vt:lpstr>Diapositive 22</vt:lpstr>
      <vt:lpstr>Diapositive 23</vt:lpstr>
      <vt:lpstr>Diapositive 24</vt:lpstr>
      <vt:lpstr>Diapositive 25</vt:lpstr>
      <vt:lpstr>LES ESPACES VERTS EL LE S AIRS DU JEU</vt:lpstr>
      <vt:lpstr>Diapositive 27</vt:lpstr>
      <vt:lpstr>LES NUISANCES</vt:lpstr>
      <vt:lpstr>LA POLLUTION</vt:lpstr>
      <vt:lpstr>Diapositive 30</vt:lpstr>
      <vt:lpstr>Diapositive 31</vt:lpstr>
      <vt:lpstr>La fréquence de la collecte des déchets</vt:lpstr>
      <vt:lpstr>ETAT DE VOIRIE</vt:lpstr>
      <vt:lpstr>LES TROTTOIRES</vt:lpstr>
      <vt:lpstr>Degré  d’assainissement ,AEP  ,Gaz  , électricité</vt:lpstr>
      <vt:lpstr>Les avaloires et les regarts</vt:lpstr>
      <vt:lpstr>Diapositive 37</vt:lpstr>
      <vt:lpstr>Diapositive 38</vt:lpstr>
      <vt:lpstr>Fréquence de transport en commun</vt:lpstr>
      <vt:lpstr>La conclusion:</vt:lpstr>
      <vt:lpstr>Diapositive 41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ilyes</dc:creator>
  <cp:lastModifiedBy>ilyes</cp:lastModifiedBy>
  <cp:revision>61</cp:revision>
  <dcterms:created xsi:type="dcterms:W3CDTF">2010-04-11T01:11:47Z</dcterms:created>
  <dcterms:modified xsi:type="dcterms:W3CDTF">2010-04-18T11:41:33Z</dcterms:modified>
</cp:coreProperties>
</file>