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6" r:id="rId6"/>
    <p:sldId id="287" r:id="rId7"/>
    <p:sldId id="288" r:id="rId8"/>
    <p:sldId id="261" r:id="rId9"/>
    <p:sldId id="266" r:id="rId10"/>
    <p:sldId id="267" r:id="rId11"/>
    <p:sldId id="289" r:id="rId12"/>
    <p:sldId id="294" r:id="rId13"/>
    <p:sldId id="291" r:id="rId14"/>
    <p:sldId id="269" r:id="rId15"/>
    <p:sldId id="268" r:id="rId16"/>
    <p:sldId id="273" r:id="rId17"/>
    <p:sldId id="293" r:id="rId18"/>
    <p:sldId id="29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5EA56-9C47-4135-A88E-3DAC5DCEF0E0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1F193-60C1-4F5F-B864-B5CAB92DD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7A714-CACA-4733-9A84-DC8C81758956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DA11F-FEA4-4D3C-BA76-E8A334883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94494-E4F4-4068-B185-4287D6955F9C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34B16-6E9D-4877-A40C-D5FAA0C70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9E464-A9EE-4C87-A786-0CA8C377B604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A71DA-E012-492E-9289-81F6970AF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EC9EC-C31C-4619-B8B2-7677AA5601C9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CF3EC-49A8-4A38-8B66-3E5977813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3DC0C-05CE-4B92-BEA2-F4B841350D1D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BBE8C-2EBD-4022-92E6-6E31F04CC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12BBF-69A6-4112-A5C4-19EB5495F538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9D46E-0018-49A3-A483-7ED562408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00A51-3ED1-45E8-A1A9-C0169A626BD7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E36F-ED0B-4900-98C7-5DEDAC136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DFBB1-E140-4FCC-9D48-25A2F9F1A24F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D74C2-8DFD-45EA-81AE-7F8E94C7A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B8E91-D5E8-4351-90C3-CEBCACC93F83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A1A2F-3169-4318-A5CA-A18617C80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37298-53D0-4D6C-8F40-1C4763898002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0D911-0847-4C44-ABBF-C6C2B8A69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A5DD01-CE9D-42E8-ADC8-EDD264AEEA45}" type="datetimeFigureOut">
              <a:rPr lang="en-US"/>
              <a:pPr>
                <a:defRPr/>
              </a:pPr>
              <a:t>9/14/2010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7F6F13-474A-4386-8EEC-1B317839F8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3" r:id="rId9"/>
    <p:sldLayoutId id="2147483741" r:id="rId10"/>
    <p:sldLayoutId id="21474837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71800"/>
            <a:ext cx="8385048" cy="3124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dirty="0" err="1" smtClean="0">
                <a:solidFill>
                  <a:srgbClr val="FFC000"/>
                </a:solidFill>
              </a:rPr>
              <a:t>Dasar</a:t>
            </a:r>
            <a:r>
              <a:rPr lang="en-US" sz="3500" dirty="0" smtClean="0">
                <a:solidFill>
                  <a:srgbClr val="FFC000"/>
                </a:solidFill>
              </a:rPr>
              <a:t> </a:t>
            </a:r>
            <a:r>
              <a:rPr lang="en-US" sz="3500" dirty="0" err="1" smtClean="0">
                <a:solidFill>
                  <a:srgbClr val="FFC000"/>
                </a:solidFill>
              </a:rPr>
              <a:t>Pemrograman</a:t>
            </a:r>
            <a:r>
              <a:rPr lang="en-US" sz="3500" dirty="0" smtClean="0">
                <a:solidFill>
                  <a:srgbClr val="FFC000"/>
                </a:solidFill>
              </a:rPr>
              <a:t> XML</a:t>
            </a:r>
            <a:br>
              <a:rPr lang="en-US" sz="3500" dirty="0" smtClean="0">
                <a:solidFill>
                  <a:srgbClr val="FFC000"/>
                </a:solidFill>
              </a:rPr>
            </a:br>
            <a:r>
              <a:rPr lang="en-US" sz="3500" dirty="0" err="1" smtClean="0">
                <a:solidFill>
                  <a:srgbClr val="FFC000"/>
                </a:solidFill>
              </a:rPr>
              <a:t>Pemrograman</a:t>
            </a:r>
            <a:r>
              <a:rPr lang="en-US" sz="3500" dirty="0" smtClean="0">
                <a:solidFill>
                  <a:srgbClr val="FFC000"/>
                </a:solidFill>
              </a:rPr>
              <a:t> XML Document Object Model</a:t>
            </a:r>
            <a:br>
              <a:rPr lang="en-US" sz="3500" dirty="0" smtClean="0">
                <a:solidFill>
                  <a:srgbClr val="FFC000"/>
                </a:solidFill>
              </a:rPr>
            </a:br>
            <a:r>
              <a:rPr lang="en-US" sz="3500" dirty="0" smtClean="0">
                <a:solidFill>
                  <a:srgbClr val="FFC000"/>
                </a:solidFill>
              </a:rPr>
              <a:t>(XML DOM)</a:t>
            </a:r>
            <a:endParaRPr lang="en-US" sz="3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05200" cy="1676400"/>
          </a:xfrm>
        </p:spPr>
        <p:txBody>
          <a:bodyPr/>
          <a:lstStyle/>
          <a:p>
            <a:pPr eaLnBrk="1" hangingPunct="1"/>
            <a:r>
              <a:rPr lang="en-US" sz="3200" smtClean="0"/>
              <a:t>Buatlah file nasabah.xml berikut ini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/>
          <a:srcRect t="14583" r="51563" b="6250"/>
          <a:stretch>
            <a:fillRect/>
          </a:stretch>
        </p:blipFill>
        <p:spPr bwMode="auto">
          <a:xfrm>
            <a:off x="3549650" y="0"/>
            <a:ext cx="5594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b="1" smtClean="0"/>
              <a:t>Buatlah halaman html yang akan merepresentasikan  halaman XML DOM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 l="15625" t="29167" r="42969" b="42708"/>
          <a:stretch>
            <a:fillRect/>
          </a:stretch>
        </p:blipFill>
        <p:spPr bwMode="auto">
          <a:xfrm>
            <a:off x="1143000" y="2057400"/>
            <a:ext cx="6581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 t="3125" r="73438" b="63542"/>
          <a:stretch>
            <a:fillRect/>
          </a:stretch>
        </p:blipFill>
        <p:spPr bwMode="auto">
          <a:xfrm>
            <a:off x="1447800" y="533400"/>
            <a:ext cx="5486400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Element Class</a:t>
            </a:r>
          </a:p>
        </p:txBody>
      </p:sp>
      <p:pic>
        <p:nvPicPr>
          <p:cNvPr id="15363" name="Content Placeholder 3" descr="dom6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28800"/>
            <a:ext cx="9191625" cy="47244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 l="15625" t="29167" r="22656" b="15625"/>
          <a:stretch>
            <a:fillRect/>
          </a:stretch>
        </p:blipFill>
        <p:spPr bwMode="auto">
          <a:xfrm>
            <a:off x="838200" y="1447800"/>
            <a:ext cx="76962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Content Placeholder 4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Menentukan nama elemen da halaman xml yang telah 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Anda buat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304800"/>
          </a:xfrm>
        </p:spPr>
        <p:txBody>
          <a:bodyPr/>
          <a:lstStyle/>
          <a:p>
            <a:pPr eaLnBrk="1" hangingPunct="1"/>
            <a:r>
              <a:rPr lang="en-US" sz="3000" smtClean="0"/>
              <a:t>Ini adalah hasil eksekusi, lakukan analisis</a:t>
            </a:r>
          </a:p>
        </p:txBody>
      </p:sp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2"/>
          <a:srcRect r="76563" b="54167"/>
          <a:stretch>
            <a:fillRect/>
          </a:stretch>
        </p:blipFill>
        <p:spPr bwMode="auto">
          <a:xfrm>
            <a:off x="2971800" y="1447800"/>
            <a:ext cx="3429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Atributte Class</a:t>
            </a:r>
          </a:p>
        </p:txBody>
      </p:sp>
      <p:pic>
        <p:nvPicPr>
          <p:cNvPr id="18435" name="Content Placeholder 3" descr="dom7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2743200"/>
            <a:ext cx="7450138" cy="25908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US" sz="3000" smtClean="0"/>
              <a:t>Menggunakan atribut diatas dan DOM XML berikut, representasikan pada web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 l="15625" t="29167" r="38281" b="29167"/>
          <a:stretch>
            <a:fillRect/>
          </a:stretch>
        </p:blipFill>
        <p:spPr bwMode="auto">
          <a:xfrm>
            <a:off x="1066800" y="1828800"/>
            <a:ext cx="7391400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 t="3125" r="77344" b="56250"/>
          <a:stretch>
            <a:fillRect/>
          </a:stretch>
        </p:blipFill>
        <p:spPr bwMode="auto">
          <a:xfrm>
            <a:off x="2133600" y="228600"/>
            <a:ext cx="4572000" cy="614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Text Class</a:t>
            </a:r>
          </a:p>
        </p:txBody>
      </p:sp>
      <p:pic>
        <p:nvPicPr>
          <p:cNvPr id="21507" name="Content Placeholder 3" descr="dom8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905000"/>
            <a:ext cx="8382000" cy="47529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XML DOM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Akses dinamis dalam dokumen</a:t>
            </a:r>
          </a:p>
          <a:p>
            <a:pPr eaLnBrk="1" hangingPunct="1"/>
            <a:r>
              <a:rPr lang="en-US" smtClean="0"/>
              <a:t>Metadata dalam dokumen secara run-time</a:t>
            </a:r>
          </a:p>
          <a:p>
            <a:pPr eaLnBrk="1" hangingPunct="1"/>
            <a:r>
              <a:rPr lang="en-US" smtClean="0"/>
              <a:t>Perubahan dokumen XML secara run-time</a:t>
            </a:r>
          </a:p>
          <a:p>
            <a:pPr eaLnBrk="1" hangingPunct="1"/>
            <a:r>
              <a:rPr lang="en-US" smtClean="0"/>
              <a:t>Bahasa dan platform yang independen</a:t>
            </a:r>
          </a:p>
          <a:p>
            <a:pPr eaLnBrk="1" hangingPunct="1"/>
            <a:r>
              <a:rPr lang="en-US" smtClean="0"/>
              <a:t>Struktur objek tersusun secara hierarkikal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2"/>
          <a:srcRect l="15625" t="23958" r="38281" b="29167"/>
          <a:stretch>
            <a:fillRect/>
          </a:stretch>
        </p:blipFill>
        <p:spPr bwMode="auto">
          <a:xfrm>
            <a:off x="1143000" y="762000"/>
            <a:ext cx="7162800" cy="546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rcRect t="3125" r="72656" b="56250"/>
          <a:stretch>
            <a:fillRect/>
          </a:stretch>
        </p:blipFill>
        <p:spPr bwMode="auto">
          <a:xfrm>
            <a:off x="1600200" y="228600"/>
            <a:ext cx="5638800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parseError Class</a:t>
            </a:r>
            <a:endParaRPr lang="en-US" smtClean="0"/>
          </a:p>
        </p:txBody>
      </p:sp>
      <p:pic>
        <p:nvPicPr>
          <p:cNvPr id="24579" name="Content Placeholder 3" descr="dom9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514600"/>
            <a:ext cx="8553450" cy="29718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819150"/>
          </a:xfrm>
        </p:spPr>
        <p:txBody>
          <a:bodyPr/>
          <a:lstStyle/>
          <a:p>
            <a:pPr eaLnBrk="1" hangingPunct="1"/>
            <a:r>
              <a:rPr lang="en-US" smtClean="0"/>
              <a:t>Contoh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 t="6000" r="47501" b="5000"/>
          <a:stretch>
            <a:fillRect/>
          </a:stretch>
        </p:blipFill>
        <p:spPr bwMode="auto">
          <a:xfrm>
            <a:off x="2438400" y="-4763"/>
            <a:ext cx="67056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/>
          <a:srcRect l="3751" t="7001" r="59375" b="17999"/>
          <a:stretch>
            <a:fillRect/>
          </a:stretch>
        </p:blipFill>
        <p:spPr bwMode="auto">
          <a:xfrm>
            <a:off x="1768475" y="0"/>
            <a:ext cx="539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 l="4683" t="7001" r="60001" b="56000"/>
          <a:stretch>
            <a:fillRect/>
          </a:stretch>
        </p:blipFill>
        <p:spPr bwMode="auto">
          <a:xfrm>
            <a:off x="228600" y="304800"/>
            <a:ext cx="87280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r="58749" b="37000"/>
          <a:stretch>
            <a:fillRect/>
          </a:stretch>
        </p:blipFill>
        <p:spPr bwMode="auto">
          <a:xfrm>
            <a:off x="892175" y="0"/>
            <a:ext cx="7185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229600" cy="4465638"/>
          </a:xfrm>
        </p:spPr>
        <p:txBody>
          <a:bodyPr/>
          <a:lstStyle/>
          <a:p>
            <a:pPr eaLnBrk="1" hangingPunct="1"/>
            <a:r>
              <a:rPr lang="en-US" smtClean="0"/>
              <a:t>Hierarkikal Objek</a:t>
            </a:r>
          </a:p>
        </p:txBody>
      </p:sp>
      <p:sp>
        <p:nvSpPr>
          <p:cNvPr id="5123" name="AutoShape 8" descr="mk:@MSITStore:D:\data\yul\materi%20kuliah\smt_2\xml\Beginning%20XML%20Databases.chm::/files/fig55%5F01%5F0%2Ejpg"/>
          <p:cNvSpPr>
            <a:spLocks noChangeAspect="1" noChangeArrowheads="1"/>
          </p:cNvSpPr>
          <p:nvPr/>
        </p:nvSpPr>
        <p:spPr bwMode="auto">
          <a:xfrm>
            <a:off x="63500" y="-136525"/>
            <a:ext cx="9525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>
              <a:latin typeface="Constantia" pitchFamily="18" charset="0"/>
            </a:endParaRPr>
          </a:p>
        </p:txBody>
      </p:sp>
      <p:sp>
        <p:nvSpPr>
          <p:cNvPr id="5124" name="AutoShape 10" descr="mk:@MSITStore:D:\data\yul\materi%20kuliah\smt_2\xml\Beginning%20XML%20Databases.chm::/files/fig55%5F01%5F0%2Ejpg"/>
          <p:cNvSpPr>
            <a:spLocks noChangeAspect="1" noChangeArrowheads="1"/>
          </p:cNvSpPr>
          <p:nvPr/>
        </p:nvSpPr>
        <p:spPr bwMode="auto">
          <a:xfrm>
            <a:off x="63500" y="-136525"/>
            <a:ext cx="9525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>
              <a:latin typeface="Constantia" pitchFamily="18" charset="0"/>
            </a:endParaRPr>
          </a:p>
        </p:txBody>
      </p:sp>
      <p:pic>
        <p:nvPicPr>
          <p:cNvPr id="5125" name="Picture 9" descr="dom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14463"/>
            <a:ext cx="7467600" cy="544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389438"/>
          </a:xfrm>
        </p:spPr>
        <p:txBody>
          <a:bodyPr/>
          <a:lstStyle/>
          <a:p>
            <a:pPr eaLnBrk="1" hangingPunct="1"/>
            <a:r>
              <a:rPr lang="en-US" smtClean="0"/>
              <a:t>Hierarkikal Class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	</a:t>
            </a:r>
          </a:p>
        </p:txBody>
      </p:sp>
      <p:pic>
        <p:nvPicPr>
          <p:cNvPr id="6147" name="Picture 3" descr="dom2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47800"/>
            <a:ext cx="8375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09600"/>
          </a:xfrm>
        </p:spPr>
        <p:txBody>
          <a:bodyPr/>
          <a:lstStyle/>
          <a:p>
            <a:r>
              <a:rPr lang="en-US" smtClean="0"/>
              <a:t>Latihan 1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685800"/>
          </a:xfrm>
        </p:spPr>
        <p:txBody>
          <a:bodyPr/>
          <a:lstStyle/>
          <a:p>
            <a:r>
              <a:rPr lang="en-US" smtClean="0"/>
              <a:t>Buatlah dokumen xml dengan data terdiri dari nama negara bagian di USA sebagaimana berikut:</a:t>
            </a:r>
          </a:p>
          <a:p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/>
          <a:srcRect t="15625" r="59375" b="64583"/>
          <a:stretch>
            <a:fillRect/>
          </a:stretch>
        </p:blipFill>
        <p:spPr bwMode="auto">
          <a:xfrm>
            <a:off x="152400" y="2133600"/>
            <a:ext cx="4419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/>
          <a:srcRect t="14583" r="62500" b="50000"/>
          <a:stretch>
            <a:fillRect/>
          </a:stretch>
        </p:blipFill>
        <p:spPr bwMode="auto">
          <a:xfrm>
            <a:off x="152400" y="3581400"/>
            <a:ext cx="44196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4"/>
          <p:cNvPicPr>
            <a:picLocks noChangeAspect="1" noChangeArrowheads="1"/>
          </p:cNvPicPr>
          <p:nvPr/>
        </p:nvPicPr>
        <p:blipFill>
          <a:blip r:embed="rId4"/>
          <a:srcRect t="16667" r="57813" b="8333"/>
          <a:stretch>
            <a:fillRect/>
          </a:stretch>
        </p:blipFill>
        <p:spPr bwMode="auto">
          <a:xfrm>
            <a:off x="5029200" y="1371600"/>
            <a:ext cx="4114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r>
              <a:rPr lang="en-US" smtClean="0"/>
              <a:t>Menggunakan DOM dan XML data akan direpresentasikan dalam halaman HTML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/>
          <a:srcRect l="36719" t="36458" r="6250" b="41667"/>
          <a:stretch>
            <a:fillRect/>
          </a:stretch>
        </p:blipFill>
        <p:spPr bwMode="auto">
          <a:xfrm>
            <a:off x="138113" y="2057400"/>
            <a:ext cx="90058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03238"/>
          </a:xfrm>
        </p:spPr>
        <p:txBody>
          <a:bodyPr/>
          <a:lstStyle/>
          <a:p>
            <a:r>
              <a:rPr lang="en-US" smtClean="0"/>
              <a:t>Halaman web yang dihasilkan sebagai berikut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/>
          <a:srcRect t="-2" r="69531" b="66667"/>
          <a:stretch>
            <a:fillRect/>
          </a:stretch>
        </p:blipFill>
        <p:spPr bwMode="auto">
          <a:xfrm>
            <a:off x="2895600" y="1066800"/>
            <a:ext cx="3886200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914400" y="4953000"/>
            <a:ext cx="82296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en-US" sz="2600" dirty="0" err="1">
                <a:latin typeface="+mn-lt"/>
              </a:rPr>
              <a:t>Perhatikan</a:t>
            </a:r>
            <a:r>
              <a:rPr lang="en-US" sz="2600" dirty="0">
                <a:latin typeface="+mn-lt"/>
              </a:rPr>
              <a:t> script class </a:t>
            </a:r>
            <a:r>
              <a:rPr lang="en-US" sz="2600" dirty="0" err="1">
                <a:latin typeface="+mn-lt"/>
              </a:rPr>
              <a:t>dan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atribute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tersebut</a:t>
            </a:r>
            <a:r>
              <a:rPr lang="en-US" sz="2600" dirty="0">
                <a:latin typeface="+mn-lt"/>
              </a:rPr>
              <a:t>, </a:t>
            </a:r>
            <a:r>
              <a:rPr lang="en-US" sz="2600" dirty="0" err="1">
                <a:latin typeface="+mn-lt"/>
              </a:rPr>
              <a:t>ganti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dan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lakukan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analisis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dari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daftar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atribut</a:t>
            </a:r>
            <a:r>
              <a:rPr lang="en-US" sz="2600" dirty="0">
                <a:latin typeface="+mn-lt"/>
              </a:rPr>
              <a:t> </a:t>
            </a:r>
            <a:r>
              <a:rPr lang="en-US" sz="2600" dirty="0" err="1">
                <a:latin typeface="+mn-lt"/>
              </a:rPr>
              <a:t>dan</a:t>
            </a:r>
            <a:r>
              <a:rPr lang="en-US" sz="2600" dirty="0">
                <a:latin typeface="+mn-lt"/>
              </a:rPr>
              <a:t> method </a:t>
            </a:r>
            <a:r>
              <a:rPr lang="en-US" sz="2600" dirty="0" err="1">
                <a:latin typeface="+mn-lt"/>
              </a:rPr>
              <a:t>berikut</a:t>
            </a:r>
            <a:r>
              <a:rPr lang="en-US" sz="2600" dirty="0">
                <a:latin typeface="+mn-lt"/>
              </a:rPr>
              <a:t>.</a:t>
            </a:r>
          </a:p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endParaRPr lang="en-US" sz="2600" dirty="0">
              <a:latin typeface="+mn-lt"/>
            </a:endParaRP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/>
          <a:srcRect l="38258" t="44823" r="6250" b="53249"/>
          <a:stretch>
            <a:fillRect/>
          </a:stretch>
        </p:blipFill>
        <p:spPr bwMode="auto">
          <a:xfrm>
            <a:off x="381000" y="6248400"/>
            <a:ext cx="876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389438"/>
          </a:xfrm>
        </p:spPr>
        <p:txBody>
          <a:bodyPr/>
          <a:lstStyle/>
          <a:p>
            <a:pPr eaLnBrk="1" hangingPunct="1"/>
            <a:r>
              <a:rPr lang="en-US" smtClean="0"/>
              <a:t>Node, Class, Atributte dan Method pada XML DOM</a:t>
            </a:r>
          </a:p>
        </p:txBody>
      </p:sp>
      <p:pic>
        <p:nvPicPr>
          <p:cNvPr id="10243" name="Picture 3" descr="dom4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Document Class</a:t>
            </a:r>
          </a:p>
        </p:txBody>
      </p:sp>
      <p:pic>
        <p:nvPicPr>
          <p:cNvPr id="11267" name="Content Placeholder 3" descr="dom5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8915400" cy="48402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762</TotalTime>
  <Words>147</Words>
  <Application>Microsoft Office PowerPoint</Application>
  <PresentationFormat>On-screen Show (4:3)</PresentationFormat>
  <Paragraphs>28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Constantia</vt:lpstr>
      <vt:lpstr>Wingdings 2</vt:lpstr>
      <vt:lpstr>Flow</vt:lpstr>
      <vt:lpstr>Dasar Pemrograman XML Pemrograman XML Document Object Model (XML DOM)</vt:lpstr>
      <vt:lpstr>XML DOM</vt:lpstr>
      <vt:lpstr>Slide 3</vt:lpstr>
      <vt:lpstr>Slide 4</vt:lpstr>
      <vt:lpstr>Latihan 1</vt:lpstr>
      <vt:lpstr>Slide 6</vt:lpstr>
      <vt:lpstr>Slide 7</vt:lpstr>
      <vt:lpstr>Slide 8</vt:lpstr>
      <vt:lpstr>Document Class</vt:lpstr>
      <vt:lpstr>Buatlah file nasabah.xml berikut ini</vt:lpstr>
      <vt:lpstr>Slide 11</vt:lpstr>
      <vt:lpstr>Slide 12</vt:lpstr>
      <vt:lpstr>Element Class</vt:lpstr>
      <vt:lpstr>Slide 14</vt:lpstr>
      <vt:lpstr>Ini adalah hasil eksekusi, lakukan analisis</vt:lpstr>
      <vt:lpstr>Atributte Class</vt:lpstr>
      <vt:lpstr>Menggunakan atribut diatas dan DOM XML berikut, representasikan pada web</vt:lpstr>
      <vt:lpstr>Slide 18</vt:lpstr>
      <vt:lpstr>Text Class</vt:lpstr>
      <vt:lpstr>Slide 20</vt:lpstr>
      <vt:lpstr>Slide 21</vt:lpstr>
      <vt:lpstr>parseError Class</vt:lpstr>
      <vt:lpstr>Contoh</vt:lpstr>
      <vt:lpstr>Slide 24</vt:lpstr>
      <vt:lpstr>Slide 25</vt:lpstr>
      <vt:lpstr>Slide 26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XML Document Object Model (XML DOM)</dc:title>
  <dc:creator>My Computer</dc:creator>
  <cp:lastModifiedBy>Yuli</cp:lastModifiedBy>
  <cp:revision>19</cp:revision>
  <dcterms:created xsi:type="dcterms:W3CDTF">2008-03-05T11:38:32Z</dcterms:created>
  <dcterms:modified xsi:type="dcterms:W3CDTF">2010-09-14T09:28:00Z</dcterms:modified>
</cp:coreProperties>
</file>