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info@canadavisaonline.org" TargetMode="External"/><Relationship Id="rId3" Type="http://schemas.openxmlformats.org/officeDocument/2006/relationships/hyperlink" Target="https://www.canada-visa-online.org/sq/visa/" TargetMode="Externa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8659" y="687069"/>
            <a:ext cx="6349365" cy="853821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080">
              <a:lnSpc>
                <a:spcPts val="1130"/>
              </a:lnSpc>
              <a:spcBef>
                <a:spcPts val="195"/>
              </a:spcBef>
              <a:tabLst>
                <a:tab pos="1764664" algn="l"/>
                <a:tab pos="6107430" algn="l"/>
              </a:tabLst>
            </a:pPr>
            <a:r>
              <a:rPr dirty="0" sz="1000" spc="-5">
                <a:latin typeface="Courier New"/>
                <a:cs typeface="Courier New"/>
              </a:rPr>
              <a:t>Busines</a:t>
            </a:r>
            <a:r>
              <a:rPr dirty="0" sz="1000">
                <a:latin typeface="Courier New"/>
                <a:cs typeface="Courier New"/>
              </a:rPr>
              <a:t>s</a:t>
            </a:r>
            <a:r>
              <a:rPr dirty="0" sz="1000" spc="-5">
                <a:latin typeface="Courier New"/>
                <a:cs typeface="Courier New"/>
              </a:rPr>
              <a:t> Nam</a:t>
            </a:r>
            <a:r>
              <a:rPr dirty="0" sz="1000">
                <a:latin typeface="Courier New"/>
                <a:cs typeface="Courier New"/>
              </a:rPr>
              <a:t>e</a:t>
            </a:r>
            <a:r>
              <a:rPr dirty="0" sz="1000" spc="-5">
                <a:latin typeface="Courier New"/>
                <a:cs typeface="Courier New"/>
              </a:rPr>
              <a:t> :CANAD</a:t>
            </a:r>
            <a:r>
              <a:rPr dirty="0" sz="1000">
                <a:latin typeface="Courier New"/>
                <a:cs typeface="Courier New"/>
              </a:rPr>
              <a:t>A	</a:t>
            </a:r>
            <a:r>
              <a:rPr dirty="0" sz="1000" spc="-5">
                <a:latin typeface="Courier New"/>
                <a:cs typeface="Courier New"/>
              </a:rPr>
              <a:t>Officia</a:t>
            </a:r>
            <a:r>
              <a:rPr dirty="0" sz="1000">
                <a:latin typeface="Courier New"/>
                <a:cs typeface="Courier New"/>
              </a:rPr>
              <a:t>l</a:t>
            </a:r>
            <a:r>
              <a:rPr dirty="0" sz="1000" spc="-5">
                <a:latin typeface="Courier New"/>
                <a:cs typeface="Courier New"/>
              </a:rPr>
              <a:t> Governmen</a:t>
            </a:r>
            <a:r>
              <a:rPr dirty="0" sz="1000">
                <a:latin typeface="Courier New"/>
                <a:cs typeface="Courier New"/>
              </a:rPr>
              <a:t>t</a:t>
            </a:r>
            <a:r>
              <a:rPr dirty="0" sz="1000" spc="-5">
                <a:latin typeface="Courier New"/>
                <a:cs typeface="Courier New"/>
              </a:rPr>
              <a:t> Immigratio</a:t>
            </a:r>
            <a:r>
              <a:rPr dirty="0" sz="1000">
                <a:latin typeface="Courier New"/>
                <a:cs typeface="Courier New"/>
              </a:rPr>
              <a:t>n</a:t>
            </a:r>
            <a:r>
              <a:rPr dirty="0" sz="1000" spc="-5">
                <a:latin typeface="Courier New"/>
                <a:cs typeface="Courier New"/>
              </a:rPr>
              <a:t> Vis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5">
                <a:latin typeface="Courier New"/>
                <a:cs typeface="Courier New"/>
              </a:rPr>
              <a:t> Applicatio</a:t>
            </a:r>
            <a:r>
              <a:rPr dirty="0" sz="1000">
                <a:latin typeface="Courier New"/>
                <a:cs typeface="Courier New"/>
              </a:rPr>
              <a:t>n</a:t>
            </a:r>
            <a:r>
              <a:rPr dirty="0" sz="1000" spc="-5">
                <a:latin typeface="Courier New"/>
                <a:cs typeface="Courier New"/>
              </a:rPr>
              <a:t> Onlin</a:t>
            </a:r>
            <a:r>
              <a:rPr dirty="0" sz="1000">
                <a:latin typeface="Courier New"/>
                <a:cs typeface="Courier New"/>
              </a:rPr>
              <a:t>e	</a:t>
            </a:r>
            <a:r>
              <a:rPr dirty="0" sz="1000" spc="-5">
                <a:latin typeface="Courier New"/>
                <a:cs typeface="Courier New"/>
              </a:rPr>
              <a:t>USA  </a:t>
            </a:r>
            <a:r>
              <a:rPr dirty="0" sz="1000" spc="-5">
                <a:latin typeface="Courier New"/>
                <a:cs typeface="Courier New"/>
              </a:rPr>
              <a:t>AND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ALBANIAN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Aplikimi zyrtar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për vizë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për imigracionin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në Kanada</a:t>
            </a:r>
            <a:endParaRPr sz="1000">
              <a:latin typeface="Courier New"/>
              <a:cs typeface="Courier New"/>
            </a:endParaRPr>
          </a:p>
          <a:p>
            <a:pPr marL="12700" marR="2595245">
              <a:lnSpc>
                <a:spcPts val="2270"/>
              </a:lnSpc>
              <a:spcBef>
                <a:spcPts val="225"/>
              </a:spcBef>
            </a:pPr>
            <a:r>
              <a:rPr dirty="0" sz="1000" spc="-5">
                <a:latin typeface="Courier New"/>
                <a:cs typeface="Courier New"/>
              </a:rPr>
              <a:t>Address </a:t>
            </a:r>
            <a:r>
              <a:rPr dirty="0" sz="1000">
                <a:latin typeface="Courier New"/>
                <a:cs typeface="Courier New"/>
              </a:rPr>
              <a:t>: </a:t>
            </a:r>
            <a:r>
              <a:rPr dirty="0" sz="1000" spc="-5">
                <a:latin typeface="Courier New"/>
                <a:cs typeface="Courier New"/>
              </a:rPr>
              <a:t>Rruga Stavro Vinjau 14, Tirana, Albania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Phone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+355 </a:t>
            </a:r>
            <a:r>
              <a:rPr dirty="0" sz="1000">
                <a:latin typeface="Courier New"/>
                <a:cs typeface="Courier New"/>
              </a:rPr>
              <a:t>4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224 7285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dirty="0" sz="1000" spc="-5">
                <a:latin typeface="Courier New"/>
                <a:cs typeface="Courier New"/>
              </a:rPr>
              <a:t>Email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  <a:hlinkClick r:id="rId2"/>
              </a:rPr>
              <a:t>info@canadavisaonline.org</a:t>
            </a:r>
            <a:endParaRPr sz="1000">
              <a:latin typeface="Courier New"/>
              <a:cs typeface="Courier New"/>
            </a:endParaRPr>
          </a:p>
          <a:p>
            <a:pPr marL="12700" marR="2289810">
              <a:lnSpc>
                <a:spcPct val="189200"/>
              </a:lnSpc>
            </a:pPr>
            <a:r>
              <a:rPr dirty="0" sz="1000" spc="-5">
                <a:latin typeface="Courier New"/>
                <a:cs typeface="Courier New"/>
              </a:rPr>
              <a:t>Website </a:t>
            </a:r>
            <a:r>
              <a:rPr dirty="0" sz="1000">
                <a:latin typeface="Courier New"/>
                <a:cs typeface="Courier New"/>
              </a:rPr>
              <a:t>: </a:t>
            </a:r>
            <a:r>
              <a:rPr dirty="0" sz="1000" spc="-5">
                <a:latin typeface="Courier New"/>
                <a:cs typeface="Courier New"/>
                <a:hlinkClick r:id="rId3"/>
              </a:rPr>
              <a:t>https://www.canada-visa-online.org/sq/visa/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Category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Travel Visa</a:t>
            </a:r>
            <a:endParaRPr sz="1000">
              <a:latin typeface="Courier New"/>
              <a:cs typeface="Courier New"/>
            </a:endParaRPr>
          </a:p>
          <a:p>
            <a:pPr marL="12700" marR="4424045">
              <a:lnSpc>
                <a:spcPct val="189200"/>
              </a:lnSpc>
            </a:pPr>
            <a:r>
              <a:rPr dirty="0" sz="1000" spc="-5">
                <a:latin typeface="Courier New"/>
                <a:cs typeface="Courier New"/>
              </a:rPr>
              <a:t>Business Hours </a:t>
            </a:r>
            <a:r>
              <a:rPr dirty="0" sz="1000">
                <a:latin typeface="Courier New"/>
                <a:cs typeface="Courier New"/>
              </a:rPr>
              <a:t>: </a:t>
            </a:r>
            <a:r>
              <a:rPr dirty="0" sz="1000" spc="-5">
                <a:latin typeface="Courier New"/>
                <a:cs typeface="Courier New"/>
              </a:rPr>
              <a:t>24/7/365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Business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Logo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Attached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000" spc="-5">
                <a:latin typeface="Courier New"/>
                <a:cs typeface="Courier New"/>
              </a:rPr>
              <a:t>Owner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/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Official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Contact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Name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:Ricky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Fieldman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Rustam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ct val="94600"/>
              </a:lnSpc>
              <a:tabLst>
                <a:tab pos="621665" algn="l"/>
                <a:tab pos="926465" algn="l"/>
                <a:tab pos="2602865" algn="l"/>
                <a:tab pos="3136265" algn="l"/>
                <a:tab pos="3593465" algn="l"/>
                <a:tab pos="4355465" algn="l"/>
                <a:tab pos="5650230" algn="l"/>
              </a:tabLst>
            </a:pPr>
            <a:r>
              <a:rPr dirty="0" sz="1000" spc="-5">
                <a:latin typeface="Courier New"/>
                <a:cs typeface="Courier New"/>
              </a:rPr>
              <a:t>Description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:Viza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elektronike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në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internet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lejon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që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udhëtarët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kualifikuar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të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marrin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lehtësisht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ose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për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të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vizituar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vendin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për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qëllime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turizmi,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biznesi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ose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tranzit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në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një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vend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tjetër.	Aplikimi Online për Vizë Kanadeze është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metoda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rekomanduar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nga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qeveria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për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të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hyrë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në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Kanada.	Është një mekanizëm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elektronik </a:t>
            </a:r>
            <a:r>
              <a:rPr dirty="0" sz="1000">
                <a:latin typeface="Courier New"/>
                <a:cs typeface="Courier New"/>
              </a:rPr>
              <a:t>i </a:t>
            </a:r>
            <a:r>
              <a:rPr dirty="0" sz="1000" spc="-5">
                <a:latin typeface="Courier New"/>
                <a:cs typeface="Courier New"/>
              </a:rPr>
              <a:t>cili ju lejon të hyni në Kanada në mënyrën më të shpejtë dhe më të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lehtë.	Ju nuk keni nevojë të vizitoni Ambasadën Kanadeze ose Konsullatën Kanadeze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ose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të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dorëzoni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pasaportën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tuaj.	Gjithashtu nuk keni nevojë për një vulë fizike në </a:t>
            </a:r>
            <a:r>
              <a:rPr dirty="0" sz="1000" spc="-58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pasaportë.	Ju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mund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të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merrni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email.	Duhen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vetëm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2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minuta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për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të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plotësuar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formularin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dhe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për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të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marrë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vizën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elektronike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email.	Ky është </a:t>
            </a:r>
            <a:r>
              <a:rPr dirty="0" sz="1000" spc="-58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mekanizëm </a:t>
            </a:r>
            <a:r>
              <a:rPr dirty="0" sz="1000">
                <a:latin typeface="Courier New"/>
                <a:cs typeface="Courier New"/>
              </a:rPr>
              <a:t>i </a:t>
            </a:r>
            <a:r>
              <a:rPr dirty="0" sz="1000" spc="-5">
                <a:latin typeface="Courier New"/>
                <a:cs typeface="Courier New"/>
              </a:rPr>
              <a:t>besueshëm, </a:t>
            </a:r>
            <a:r>
              <a:rPr dirty="0" sz="1000">
                <a:latin typeface="Courier New"/>
                <a:cs typeface="Courier New"/>
              </a:rPr>
              <a:t>i </a:t>
            </a:r>
            <a:r>
              <a:rPr dirty="0" sz="1000" spc="-5">
                <a:latin typeface="Courier New"/>
                <a:cs typeface="Courier New"/>
              </a:rPr>
              <a:t>sigurt, </a:t>
            </a:r>
            <a:r>
              <a:rPr dirty="0" sz="1000">
                <a:latin typeface="Courier New"/>
                <a:cs typeface="Courier New"/>
              </a:rPr>
              <a:t>i </a:t>
            </a:r>
            <a:r>
              <a:rPr dirty="0" sz="1000" spc="-5">
                <a:latin typeface="Courier New"/>
                <a:cs typeface="Courier New"/>
              </a:rPr>
              <a:t>sigurt, </a:t>
            </a:r>
            <a:r>
              <a:rPr dirty="0" sz="1000">
                <a:latin typeface="Courier New"/>
                <a:cs typeface="Courier New"/>
              </a:rPr>
              <a:t>i </a:t>
            </a:r>
            <a:r>
              <a:rPr dirty="0" sz="1000" spc="-5">
                <a:latin typeface="Courier New"/>
                <a:cs typeface="Courier New"/>
              </a:rPr>
              <a:t>thjeshtë dhe </a:t>
            </a:r>
            <a:r>
              <a:rPr dirty="0" sz="1000">
                <a:latin typeface="Courier New"/>
                <a:cs typeface="Courier New"/>
              </a:rPr>
              <a:t>i </a:t>
            </a:r>
            <a:r>
              <a:rPr dirty="0" sz="1000" spc="-5">
                <a:latin typeface="Courier New"/>
                <a:cs typeface="Courier New"/>
              </a:rPr>
              <a:t>besueshëm në internet.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Merrni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vizën kanadeze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 email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në vend që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të vizitoni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ambasadën kanadeze.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ct val="94600"/>
              </a:lnSpc>
              <a:spcBef>
                <a:spcPts val="5"/>
              </a:spcBef>
              <a:tabLst>
                <a:tab pos="850265" algn="l"/>
                <a:tab pos="926465" algn="l"/>
                <a:tab pos="1840864" algn="l"/>
                <a:tab pos="3364865" algn="l"/>
                <a:tab pos="5497830" algn="l"/>
              </a:tabLst>
            </a:pPr>
            <a:r>
              <a:rPr dirty="0" sz="1000" spc="-5">
                <a:latin typeface="Courier New"/>
                <a:cs typeface="Courier New"/>
              </a:rPr>
              <a:t>Formulari </a:t>
            </a:r>
            <a:r>
              <a:rPr dirty="0" sz="1000">
                <a:latin typeface="Courier New"/>
                <a:cs typeface="Courier New"/>
              </a:rPr>
              <a:t>i </a:t>
            </a:r>
            <a:r>
              <a:rPr dirty="0" sz="1000" spc="-5">
                <a:latin typeface="Courier New"/>
                <a:cs typeface="Courier New"/>
              </a:rPr>
              <a:t>aplikimit për vizë kanadeze në internet është </a:t>
            </a:r>
            <a:r>
              <a:rPr dirty="0" sz="1000">
                <a:latin typeface="Courier New"/>
                <a:cs typeface="Courier New"/>
              </a:rPr>
              <a:t>i </a:t>
            </a:r>
            <a:r>
              <a:rPr dirty="0" sz="1000" spc="-5">
                <a:latin typeface="Courier New"/>
                <a:cs typeface="Courier New"/>
              </a:rPr>
              <a:t>disponueshëm për të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gjithë 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SHBA-së, evropianë, MB, Australi, Zelandë të Re dhe banorë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kanadezë.	Aplikim online për vizë kanadeze, aplikim online për vizë kanadeze,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aplikim për vizë kanadeze në internet, aplikim për vizë kanadeze në internet, evisa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Kanada, evisa kanadeze, vizë biznesi në Kanada, vizë mjekësore në Kanada, vizë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turistike kanadeze, vizë kanadeze, vizë kanadeze, vizë kanadeze online, vizë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 online, vizë për në Kanada, vizë për Kanada, evisa kanadeze, evisa Kanada,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vizë biznesi kanadeze, vizë turistike kanadeze, vizë mjekësore kanadeze, qendra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aplikimit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për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vizë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në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vizë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për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qytetarët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koreanë,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vizë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nga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Korea.		Viza urgjente</a:t>
            </a:r>
            <a:r>
              <a:rPr dirty="0" sz="1000">
                <a:latin typeface="Courier New"/>
                <a:cs typeface="Courier New"/>
              </a:rPr>
              <a:t> e </a:t>
            </a:r>
            <a:r>
              <a:rPr dirty="0" sz="1000" spc="-5">
                <a:latin typeface="Courier New"/>
                <a:cs typeface="Courier New"/>
              </a:rPr>
              <a:t>Kanadasë,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emergjenca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vizave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të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Kanadasë.	Viza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 për qytetarët gjermanë, viza kanadeze për ne qytetarët, viza kanadeze për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qytetarët kanadezë, viza kanadeze për 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zelandës së re, viza kanadeze për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qytetarët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australianë.	Viza kanadeze për 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Andorrës, viza kanadeze për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Anguilla, viza kanadeze për 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Australisë, viza kanadeze për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Austrisë, viza kanadeze për 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Bahamas, viza kanadeze për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Barbados, viza kanadeze për 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Belgjikës, Viza kanadeze për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Belgjikës.	Virgjëresha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është.	The online electronic visa allows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eligible travellers can easily obtain their eVisa or Visa to visit the country for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tourism, business purposes, or transit to another country. Canadian Visa Online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 is the government recommended method of entry into Canada. It is 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electronic mechanism which allows you to enter Canada in the quickest and easiest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way. You do not need to visit Canadian Embassy or Canadian Consulate or submit your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passport. Also you do not require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physical stamp on the passport. You can get the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 by email. It takes only </a:t>
            </a:r>
            <a:r>
              <a:rPr dirty="0" sz="1000">
                <a:latin typeface="Courier New"/>
                <a:cs typeface="Courier New"/>
              </a:rPr>
              <a:t>2 </a:t>
            </a:r>
            <a:r>
              <a:rPr dirty="0" sz="1000" spc="-5">
                <a:latin typeface="Courier New"/>
                <a:cs typeface="Courier New"/>
              </a:rPr>
              <a:t>minutes to fill the form online and get the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electronic Visa by email. This is reliable, secure, safe, simple and trusted online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mechanism.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Get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 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by email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instead of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visiting Canadian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embassy.</a:t>
            </a:r>
            <a:endParaRPr sz="1000">
              <a:latin typeface="Courier New"/>
              <a:cs typeface="Courier New"/>
            </a:endParaRPr>
          </a:p>
          <a:p>
            <a:pPr algn="just" marL="12700" marR="81280">
              <a:lnSpc>
                <a:spcPct val="94600"/>
              </a:lnSpc>
              <a:spcBef>
                <a:spcPts val="5"/>
              </a:spcBef>
            </a:pPr>
            <a:r>
              <a:rPr dirty="0" sz="1000" spc="-5">
                <a:latin typeface="Courier New"/>
                <a:cs typeface="Courier New"/>
              </a:rPr>
              <a:t>Canadian visa online application form is available for all usa citizens, european,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uk, australia, new zealand and canadian residents. Canada visa online application,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 Canadian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8659" y="687069"/>
            <a:ext cx="6273165" cy="118618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2700" marR="5080">
              <a:lnSpc>
                <a:spcPct val="94500"/>
              </a:lnSpc>
              <a:spcBef>
                <a:spcPts val="165"/>
              </a:spcBef>
            </a:pPr>
            <a:r>
              <a:rPr dirty="0" sz="1000" spc="-5">
                <a:latin typeface="Courier New"/>
                <a:cs typeface="Courier New"/>
              </a:rPr>
              <a:t>application online, evisa Canada, Canada evisa, Canada business visa, Canada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medical visa, Canada tourist visa, Canada visa, Canadian visa, Canada visa online,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 visa online, visa to Canada, visa for Canada, Canadian evisa, evisa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Canada, Canadian business visa, Canadian tourist visa, Canadian medical visa,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visa application centre, Canadian visa for korean citizens, Canadian 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from korea. urgent Canada visa, Canada visa emergency. Canadian visa for german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 Canadian visa for us citizens, Canadian visa for canada citizens,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new zealand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 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australian citizens.</a:t>
            </a:r>
            <a:endParaRPr sz="100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08659" y="1840230"/>
            <a:ext cx="1320800" cy="205105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algn="just" marL="12700" marR="5080">
              <a:lnSpc>
                <a:spcPct val="94600"/>
              </a:lnSpc>
              <a:spcBef>
                <a:spcPts val="165"/>
              </a:spcBef>
            </a:pP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endParaRPr sz="100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56274" y="1840230"/>
            <a:ext cx="4902200" cy="205105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2700" marR="5080">
              <a:lnSpc>
                <a:spcPct val="94600"/>
              </a:lnSpc>
              <a:spcBef>
                <a:spcPts val="165"/>
              </a:spcBef>
              <a:tabLst>
                <a:tab pos="1459865" algn="l"/>
                <a:tab pos="1536065" algn="l"/>
                <a:tab pos="1688464" algn="l"/>
                <a:tab pos="2907665" algn="l"/>
                <a:tab pos="2983865" algn="l"/>
                <a:tab pos="3136265" algn="l"/>
              </a:tabLst>
            </a:pPr>
            <a:r>
              <a:rPr dirty="0" sz="1000" spc="-5">
                <a:latin typeface="Courier New"/>
                <a:cs typeface="Courier New"/>
              </a:rPr>
              <a:t>Andorra 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Anguilla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Australia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Austria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Bahamas 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Barbados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Belgium 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Br. Virgin Is.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-58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Brunei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Bulgaria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100"/>
              </a:lnSpc>
              <a:tabLst>
                <a:tab pos="2069464" algn="l"/>
                <a:tab pos="3517265" algn="l"/>
              </a:tabLst>
            </a:pPr>
            <a:r>
              <a:rPr dirty="0" sz="1000" spc="-5">
                <a:latin typeface="Courier New"/>
                <a:cs typeface="Courier New"/>
              </a:rPr>
              <a:t>Cayman Islands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Chile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endParaRPr sz="1000">
              <a:latin typeface="Courier New"/>
              <a:cs typeface="Courier New"/>
            </a:endParaRPr>
          </a:p>
          <a:p>
            <a:pPr marL="12700" marR="81280">
              <a:lnSpc>
                <a:spcPct val="94600"/>
              </a:lnSpc>
              <a:spcBef>
                <a:spcPts val="35"/>
              </a:spcBef>
              <a:tabLst>
                <a:tab pos="1459865" algn="l"/>
                <a:tab pos="1536065" algn="l"/>
                <a:tab pos="1688464" algn="l"/>
                <a:tab pos="2907665" algn="l"/>
                <a:tab pos="2983865" algn="l"/>
                <a:tab pos="3136265" algn="l"/>
              </a:tabLst>
            </a:pPr>
            <a:r>
              <a:rPr dirty="0" sz="1000" spc="-5">
                <a:latin typeface="Courier New"/>
                <a:cs typeface="Courier New"/>
              </a:rPr>
              <a:t>Hong Kong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Croatia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Cyprus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Czech Republic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-58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Denmark 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Estonia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Finland 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France</a:t>
            </a:r>
            <a:r>
              <a:rPr dirty="0" sz="1000" spc="6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 spc="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Germany 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Greece</a:t>
            </a:r>
            <a:r>
              <a:rPr dirty="0" sz="1000" spc="6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 spc="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Hungary 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Iceland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Ireland 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Israel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130"/>
              </a:lnSpc>
              <a:tabLst>
                <a:tab pos="1383665" algn="l"/>
                <a:tab pos="2831465" algn="l"/>
                <a:tab pos="4203065" algn="l"/>
              </a:tabLst>
            </a:pPr>
            <a:r>
              <a:rPr dirty="0" sz="1000" spc="-5">
                <a:latin typeface="Courier New"/>
                <a:cs typeface="Courier New"/>
              </a:rPr>
              <a:t>Italy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Japan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endParaRPr sz="10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8659" y="3858259"/>
            <a:ext cx="6349365" cy="536702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2700" marR="5080">
              <a:lnSpc>
                <a:spcPct val="94600"/>
              </a:lnSpc>
              <a:spcBef>
                <a:spcPts val="165"/>
              </a:spcBef>
              <a:tabLst>
                <a:tab pos="774065" algn="l"/>
                <a:tab pos="1459865" algn="l"/>
                <a:tab pos="2602865" algn="l"/>
                <a:tab pos="2755265" algn="l"/>
                <a:tab pos="2907665" algn="l"/>
                <a:tab pos="3212465" algn="l"/>
                <a:tab pos="3288665" algn="l"/>
                <a:tab pos="3669665" algn="l"/>
                <a:tab pos="4050665" algn="l"/>
                <a:tab pos="4203065" algn="l"/>
                <a:tab pos="4355465" algn="l"/>
                <a:tab pos="4659630" algn="l"/>
                <a:tab pos="4735830" algn="l"/>
                <a:tab pos="5116830" algn="l"/>
                <a:tab pos="5497830" algn="l"/>
              </a:tabLst>
            </a:pP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South Korea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Latvia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Canadian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Liechtenstein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Lithuania</a:t>
            </a:r>
            <a:r>
              <a:rPr dirty="0" sz="1000" spc="67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 spc="66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Luxembourg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Malta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Mexico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Monaco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Montserrat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Netherlands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-58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New Zealand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Norway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Papua New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Guinea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Poland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100"/>
              </a:lnSpc>
              <a:tabLst>
                <a:tab pos="926465" algn="l"/>
                <a:tab pos="2374265" algn="l"/>
                <a:tab pos="3974465" algn="l"/>
                <a:tab pos="5421630" algn="l"/>
              </a:tabLst>
            </a:pP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Portugal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Romania</a:t>
            </a:r>
            <a:endParaRPr sz="1000">
              <a:latin typeface="Courier New"/>
              <a:cs typeface="Courier New"/>
            </a:endParaRPr>
          </a:p>
          <a:p>
            <a:pPr marL="12700" marR="81280">
              <a:lnSpc>
                <a:spcPct val="94600"/>
              </a:lnSpc>
              <a:spcBef>
                <a:spcPts val="35"/>
              </a:spcBef>
              <a:tabLst>
                <a:tab pos="926465" algn="l"/>
                <a:tab pos="1536065" algn="l"/>
                <a:tab pos="2069464" algn="l"/>
                <a:tab pos="2374265" algn="l"/>
                <a:tab pos="2983865" algn="l"/>
                <a:tab pos="3517265" algn="l"/>
                <a:tab pos="3745865" algn="l"/>
                <a:tab pos="3974465" algn="l"/>
                <a:tab pos="4050665" algn="l"/>
                <a:tab pos="4203065" algn="l"/>
                <a:tab pos="4355465" algn="l"/>
                <a:tab pos="4583430" algn="l"/>
                <a:tab pos="5193030" algn="l"/>
                <a:tab pos="5421630" algn="l"/>
                <a:tab pos="5497830" algn="l"/>
                <a:tab pos="5650230" algn="l"/>
                <a:tab pos="5802630" algn="l"/>
              </a:tabLst>
            </a:pP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Samoa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San Marino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Singapore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Slovakia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Slovenia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Solomon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Islands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Spain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Sweden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Switzerland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Taiwan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British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overseas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Canadian Visa for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United Kingdom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Vatican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City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State.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ct val="94600"/>
              </a:lnSpc>
            </a:pPr>
            <a:r>
              <a:rPr dirty="0" sz="1000" spc="-5">
                <a:latin typeface="Courier New"/>
                <a:cs typeface="Courier New"/>
              </a:rPr>
              <a:t>Keywords :Vizë kanadeze, vizë për Kanada, evisa Kanada, Kanada evisa, vizë kanadeze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në internet, aplikim për vizë kanadeze, aplikim për vizë kanadeze në internet,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aplikim për vizë kanadeze në internet, aplikim për vizë kanadeze në internet,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aplikim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për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vizë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në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internet,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Kanada,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vizë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biznesi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në Kanada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-5">
                <a:latin typeface="Courier New"/>
                <a:cs typeface="Courier New"/>
              </a:rPr>
              <a:t>vizë mjekësore në Kanada, vizë turistike kanadeze, vizë kanadeze, vizë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kanadeze, vizë kanadeze në internet, vizë kanadeze në internet, vizë për në Kanada,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vizë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për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vizë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biznesi,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vizë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turistike kanadeze, vizë mjekësore kanadeze, Kanada qendra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aplikimit për vizë,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vizë kanadeze për ne qytetarët, vizë kanadeze nga SHBA, vizë kanadeze për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amerikanët.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urgjente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Kanadasë,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emergjenca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vizave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të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Kanadasë.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 për ne qytetarët, viza kanadeze për qytetarët kanadezë, viza kanadeze për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zelandës së re, viza kanadeze për qytetarët australianë, viza kanadeze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për 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Mbretërisë së Bashkuar. Viza kanadeze për qytetarët japonezë, viza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 për 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Koresë, viza kanadeze për 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Tajvanit, viza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 për qytetarët </a:t>
            </a:r>
            <a:r>
              <a:rPr dirty="0" sz="1000">
                <a:latin typeface="Courier New"/>
                <a:cs typeface="Courier New"/>
              </a:rPr>
              <a:t>e </a:t>
            </a:r>
            <a:r>
              <a:rPr dirty="0" sz="1000" spc="-5">
                <a:latin typeface="Courier New"/>
                <a:cs typeface="Courier New"/>
              </a:rPr>
              <a:t>Danimarkës, viza kanadeze për qytetarët gjermanë, viza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kanadeze për qytetarët holandezë. Canadian visa, visa for Canada, evisa Canada,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evisa, Canadian visa online, Canadian visa application, Canada visa online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application, Canadian visa online application, Canada visa application online,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 visa application online, evisa Canada, Canada evisa, Canada business visa,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medical visa, Canada tourist visa, Canada visa, Canadian visa, Canada 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online,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to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Canada, 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Canada,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 evisa,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8659" y="687069"/>
            <a:ext cx="6349365" cy="118618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2700" marR="5080">
              <a:lnSpc>
                <a:spcPct val="94600"/>
              </a:lnSpc>
              <a:spcBef>
                <a:spcPts val="165"/>
              </a:spcBef>
            </a:pPr>
            <a:r>
              <a:rPr dirty="0" sz="1000" spc="-5">
                <a:latin typeface="Courier New"/>
                <a:cs typeface="Courier New"/>
              </a:rPr>
              <a:t>evisa Canada, Canadian business visa, Canadian tourist visa, Canadian medical visa,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visa application centre, Canadian visa for us citizens, Canadian visa from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usa,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for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americans. urgent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visa,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emergency.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100"/>
              </a:lnSpc>
            </a:pP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us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 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citizens,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 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endParaRPr sz="1000">
              <a:latin typeface="Courier New"/>
              <a:cs typeface="Courier New"/>
            </a:endParaRPr>
          </a:p>
          <a:p>
            <a:pPr marL="12700" marR="157480">
              <a:lnSpc>
                <a:spcPct val="94400"/>
              </a:lnSpc>
              <a:spcBef>
                <a:spcPts val="35"/>
              </a:spcBef>
            </a:pPr>
            <a:r>
              <a:rPr dirty="0" sz="1000" spc="-5">
                <a:latin typeface="Courier New"/>
                <a:cs typeface="Courier New"/>
              </a:rPr>
              <a:t>new zealand citizens, Canadian visa for australian citizens, Canadian visa for uk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citizens. Canadian visa for japan citizens, Canadian visa for korea citizens,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 visa for taiwan citizens, Canadian visa for denmark citizens, Canadian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german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 Canadian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for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netherlands citizens.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2023-04-15T08:22:42Z</dcterms:created>
  <dcterms:modified xsi:type="dcterms:W3CDTF">2023-04-15T08:22:42Z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2023-04-15T00:00:00Z</vt:filetime>
  </property>
  <property fmtid="{D5CDD505-2E9C-101B-9397-08002B2CF9AE}" pid="3" name="Creator">
    <vt:lpwstr>Writer</vt:lpwstr>
  </property>
  <property fmtid="{D5CDD505-2E9C-101B-9397-08002B2CF9AE}" pid="4" name="LastSaved">
    <vt:filetime>2023-04-15T00:00:00Z</vt:filetime>
  </property>
</Properties>
</file>