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25" r:id="rId4"/>
    <p:sldId id="326" r:id="rId5"/>
    <p:sldId id="337" r:id="rId6"/>
    <p:sldId id="327" r:id="rId7"/>
    <p:sldId id="328" r:id="rId8"/>
    <p:sldId id="338" r:id="rId9"/>
    <p:sldId id="329" r:id="rId10"/>
    <p:sldId id="330" r:id="rId11"/>
    <p:sldId id="331" r:id="rId12"/>
    <p:sldId id="332" r:id="rId13"/>
    <p:sldId id="333" r:id="rId14"/>
    <p:sldId id="334" r:id="rId15"/>
    <p:sldId id="339" r:id="rId16"/>
    <p:sldId id="335" r:id="rId17"/>
    <p:sldId id="340" r:id="rId18"/>
    <p:sldId id="336"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7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re 28"/>
          <p:cNvSpPr>
            <a:spLocks noGrp="1"/>
          </p:cNvSpPr>
          <p:nvPr>
            <p:ph type="ctrTitle"/>
          </p:nvPr>
        </p:nvSpPr>
        <p:spPr>
          <a:xfrm>
            <a:off x="381000" y="4853411"/>
            <a:ext cx="8458200" cy="1222375"/>
          </a:xfrm>
        </p:spPr>
        <p:txBody>
          <a:bodyPr anchor="t"/>
          <a:lstStyle/>
          <a:p>
            <a:r>
              <a:rPr kumimoji="0" lang="fr-FR" smtClean="0"/>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2" name="Espace réservé du pied de page 1"/>
          <p:cNvSpPr>
            <a:spLocks noGrp="1"/>
          </p:cNvSpPr>
          <p:nvPr>
            <p:ph type="ftr" sz="quarter" idx="11"/>
          </p:nvPr>
        </p:nvSpPr>
        <p:spPr/>
        <p:txBody>
          <a:bodyPr/>
          <a:lstStyle/>
          <a:p>
            <a:endParaRPr lang="fr-FR"/>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B8EAF76F-6B98-49C5-B49D-C7E3F1DD33D8}"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B8EAF76F-6B98-49C5-B49D-C7E3F1DD33D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9" name="Espace réservé de la date 18"/>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11" name="Espace réservé du pied de page 10"/>
          <p:cNvSpPr>
            <a:spLocks noGrp="1"/>
          </p:cNvSpPr>
          <p:nvPr>
            <p:ph type="ftr" sz="quarter" idx="11"/>
          </p:nvPr>
        </p:nvSpPr>
        <p:spPr/>
        <p:txBody>
          <a:bodyPr/>
          <a:lstStyle/>
          <a:p>
            <a:endParaRPr lang="fr-FR"/>
          </a:p>
        </p:txBody>
      </p:sp>
      <p:sp>
        <p:nvSpPr>
          <p:cNvPr id="16" name="Espace réservé du numéro de diapositive 15"/>
          <p:cNvSpPr>
            <a:spLocks noGrp="1"/>
          </p:cNvSpPr>
          <p:nvPr>
            <p:ph type="sldNum" sz="quarter" idx="12"/>
          </p:nvPr>
        </p:nvSpPr>
        <p:spPr/>
        <p:txBody>
          <a:bodyPr/>
          <a:lstStyle/>
          <a:p>
            <a:fld id="{B8EAF76F-6B98-49C5-B49D-C7E3F1DD33D8}" type="slidenum">
              <a:rPr lang="fr-FR" smtClean="0"/>
              <a:pPr/>
              <a:t>‹N°›</a:t>
            </a:fld>
            <a:endParaRPr lang="fr-FR"/>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10" name="Espace réservé du pied de page 9"/>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229600" y="6477000"/>
            <a:ext cx="762000" cy="246888"/>
          </a:xfrm>
        </p:spPr>
        <p:txBody>
          <a:bodyPr/>
          <a:lstStyle/>
          <a:p>
            <a:fld id="{B8EAF76F-6B98-49C5-B49D-C7E3F1DD33D8}" type="slidenum">
              <a:rPr lang="fr-FR" smtClean="0"/>
              <a:pPr/>
              <a:t>‹N°›</a:t>
            </a:fld>
            <a:endParaRPr lang="fr-FR"/>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21" name="Espace réservé du pied de page 20"/>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24" name="Espace réservé du pied de page 23"/>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29" name="Espace réservé du pied de page 28"/>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8EAF76F-6B98-49C5-B49D-C7E3F1DD33D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0220A452-87B5-488F-995C-8D96944878EE}" type="datetimeFigureOut">
              <a:rPr lang="fr-FR" smtClean="0"/>
              <a:pPr/>
              <a:t>03/04/2012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B8EAF76F-6B98-49C5-B49D-C7E3F1DD33D8}" type="slidenum">
              <a:rPr lang="fr-FR" smtClean="0"/>
              <a:pPr/>
              <a:t>‹N°›</a:t>
            </a:fld>
            <a:endParaRPr lang="fr-FR"/>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220A452-87B5-488F-995C-8D96944878EE}" type="datetimeFigureOut">
              <a:rPr lang="fr-FR" smtClean="0"/>
              <a:pPr/>
              <a:t>03/04/2012</a:t>
            </a:fld>
            <a:endParaRPr lang="fr-FR"/>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8EAF76F-6B98-49C5-B49D-C7E3F1DD33D8}" type="slidenum">
              <a:rPr lang="fr-FR" smtClean="0"/>
              <a:pPr/>
              <a:t>‹N°›</a:t>
            </a:fld>
            <a:endParaRPr lang="fr-FR"/>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81000" y="1700809"/>
            <a:ext cx="8458200" cy="2013944"/>
          </a:xfrm>
        </p:spPr>
        <p:txBody>
          <a:bodyPr>
            <a:normAutofit/>
          </a:bodyPr>
          <a:lstStyle/>
          <a:p>
            <a:r>
              <a:rPr lang="fr-FR" sz="4000" dirty="0" smtClean="0"/>
              <a:t>L’EXTENTION DES VILLES ET LA </a:t>
            </a:r>
            <a:r>
              <a:rPr lang="fr-FR" sz="4000" dirty="0" smtClean="0"/>
              <a:t>    PROTECTION  </a:t>
            </a:r>
            <a:r>
              <a:rPr lang="fr-FR" sz="4000" dirty="0" smtClean="0"/>
              <a:t>DE LA NATURE</a:t>
            </a:r>
            <a:br>
              <a:rPr lang="fr-FR" sz="4000" dirty="0" smtClean="0"/>
            </a:br>
            <a:r>
              <a:rPr lang="fr-FR" sz="4000" dirty="0" smtClean="0"/>
              <a:t>     </a:t>
            </a:r>
            <a:endParaRPr lang="fr-FR" sz="4000" dirty="0"/>
          </a:p>
        </p:txBody>
      </p:sp>
      <p:sp>
        <p:nvSpPr>
          <p:cNvPr id="3" name="Sous-titre 2"/>
          <p:cNvSpPr>
            <a:spLocks noGrp="1"/>
          </p:cNvSpPr>
          <p:nvPr>
            <p:ph type="subTitle" idx="1"/>
          </p:nvPr>
        </p:nvSpPr>
        <p:spPr>
          <a:xfrm>
            <a:off x="381000" y="714356"/>
            <a:ext cx="8458200" cy="1214446"/>
          </a:xfrm>
        </p:spPr>
        <p:txBody>
          <a:bodyPr/>
          <a:lstStyle/>
          <a:p>
            <a:r>
              <a:rPr lang="fr-FR" dirty="0" smtClean="0"/>
              <a:t>                      </a:t>
            </a:r>
            <a:endParaRPr lang="fr-FR"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t>2- Un approvisionnement en denrées commodes.</a:t>
            </a:r>
          </a:p>
          <a:p>
            <a:pPr marL="0" indent="0">
              <a:buNone/>
            </a:pPr>
            <a:r>
              <a:rPr lang="fr-FR" dirty="0" smtClean="0"/>
              <a:t>3- Une fort présence végétale, d’une part, parce que dans les zones construites , la densité doit rester modeste, d’autres part parce qu'il doit subsister entre les zones construites ou à construire des zones demeurées agricoles.  </a:t>
            </a:r>
            <a:endParaRPr lang="fr-FR" dirty="0"/>
          </a:p>
        </p:txBody>
      </p:sp>
    </p:spTree>
    <p:extLst>
      <p:ext uri="{BB962C8B-B14F-4D97-AF65-F5344CB8AC3E}">
        <p14:creationId xmlns:p14="http://schemas.microsoft.com/office/powerpoint/2010/main" val="2547526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t>4- Enfin des ouvrages et des immeubles de dimensions modestes.</a:t>
            </a:r>
            <a:endParaRPr lang="fr-FR" dirty="0"/>
          </a:p>
        </p:txBody>
      </p:sp>
    </p:spTree>
    <p:extLst>
      <p:ext uri="{BB962C8B-B14F-4D97-AF65-F5344CB8AC3E}">
        <p14:creationId xmlns:p14="http://schemas.microsoft.com/office/powerpoint/2010/main" val="3734997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q"/>
            </a:pPr>
            <a:r>
              <a:rPr lang="fr-FR" dirty="0" smtClean="0"/>
              <a:t>Bien entendu cette périphérie organisée n’accueillera pas les véritables urbains attachés à la ville dense; il en existent et c’est pour eux que seront  construits les espaces vides des noyaux urbains.  </a:t>
            </a:r>
            <a:endParaRPr lang="fr-FR" dirty="0"/>
          </a:p>
        </p:txBody>
      </p:sp>
    </p:spTree>
    <p:extLst>
      <p:ext uri="{BB962C8B-B14F-4D97-AF65-F5344CB8AC3E}">
        <p14:creationId xmlns:p14="http://schemas.microsoft.com/office/powerpoint/2010/main" val="10950064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q"/>
            </a:pPr>
            <a:r>
              <a:rPr lang="fr-FR" dirty="0" smtClean="0"/>
              <a:t>Reste enfin ce que l’on appelle les « rurbains ». Ils n’aiment pas la ville, souhaitent un habitat isolé au sein de la nature, à l’écart des nuisances et de la promiscuité.</a:t>
            </a:r>
          </a:p>
          <a:p>
            <a:pPr>
              <a:buFont typeface="Wingdings" pitchFamily="2" charset="2"/>
              <a:buChar char="q"/>
            </a:pPr>
            <a:r>
              <a:rPr lang="fr-FR" dirty="0" smtClean="0"/>
              <a:t>En revanche il sont prêts à accepter un confort  relatif.</a:t>
            </a:r>
            <a:endParaRPr lang="fr-FR" dirty="0"/>
          </a:p>
        </p:txBody>
      </p:sp>
    </p:spTree>
    <p:extLst>
      <p:ext uri="{BB962C8B-B14F-4D97-AF65-F5344CB8AC3E}">
        <p14:creationId xmlns:p14="http://schemas.microsoft.com/office/powerpoint/2010/main" val="3880508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q"/>
            </a:pPr>
            <a:r>
              <a:rPr lang="fr-FR" dirty="0" smtClean="0"/>
              <a:t>Ils sont donc à l’aise dans un espace rural; cela suppose trois conditions:</a:t>
            </a:r>
          </a:p>
        </p:txBody>
      </p:sp>
    </p:spTree>
    <p:extLst>
      <p:ext uri="{BB962C8B-B14F-4D97-AF65-F5344CB8AC3E}">
        <p14:creationId xmlns:p14="http://schemas.microsoft.com/office/powerpoint/2010/main" val="38061733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a:t>1- Les habitations correspondantes sont construites dans les bourgs ou à leur proximité immédiate ( agglomération qui s’inscrit aux marges de la ville en situation péri- urbaine ou dans la campagne donc un village présentant certains caractères urbains.)</a:t>
            </a:r>
          </a:p>
          <a:p>
            <a:endParaRPr lang="fr-FR" dirty="0"/>
          </a:p>
        </p:txBody>
      </p:sp>
    </p:spTree>
    <p:extLst>
      <p:ext uri="{BB962C8B-B14F-4D97-AF65-F5344CB8AC3E}">
        <p14:creationId xmlns:p14="http://schemas.microsoft.com/office/powerpoint/2010/main" val="262682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t>2- L’architecture des habitations doit être compatible avec les formes préexistantes. </a:t>
            </a:r>
          </a:p>
        </p:txBody>
      </p:sp>
    </p:spTree>
    <p:extLst>
      <p:ext uri="{BB962C8B-B14F-4D97-AF65-F5344CB8AC3E}">
        <p14:creationId xmlns:p14="http://schemas.microsoft.com/office/powerpoint/2010/main" val="1623553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a:t>3- Les services collectifs sont réduits au minimum à l’exception de ceux comme le ramassage scolaire qui sont déjà demandé par la population rurale. </a:t>
            </a:r>
          </a:p>
          <a:p>
            <a:endParaRPr lang="fr-FR" dirty="0"/>
          </a:p>
        </p:txBody>
      </p:sp>
    </p:spTree>
    <p:extLst>
      <p:ext uri="{BB962C8B-B14F-4D97-AF65-F5344CB8AC3E}">
        <p14:creationId xmlns:p14="http://schemas.microsoft.com/office/powerpoint/2010/main" val="787867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CONCLUSION</a:t>
            </a:r>
            <a:endParaRPr lang="fr-FR" dirty="0"/>
          </a:p>
        </p:txBody>
      </p:sp>
      <p:sp>
        <p:nvSpPr>
          <p:cNvPr id="3" name="Espace réservé du contenu 2"/>
          <p:cNvSpPr>
            <a:spLocks noGrp="1"/>
          </p:cNvSpPr>
          <p:nvPr>
            <p:ph idx="1"/>
          </p:nvPr>
        </p:nvSpPr>
        <p:spPr/>
        <p:txBody>
          <a:bodyPr/>
          <a:lstStyle/>
          <a:p>
            <a:pPr>
              <a:buFont typeface="Wingdings" pitchFamily="2" charset="2"/>
              <a:buChar char="q"/>
            </a:pPr>
            <a:r>
              <a:rPr lang="fr-FR" dirty="0" smtClean="0"/>
              <a:t>Le mode d’organisation des relations entre la ville et la nature environnante restera demain un des grands thèmes de débats de l’urbanisme.</a:t>
            </a:r>
            <a:endParaRPr lang="fr-FR" dirty="0"/>
          </a:p>
        </p:txBody>
      </p:sp>
    </p:spTree>
    <p:extLst>
      <p:ext uri="{BB962C8B-B14F-4D97-AF65-F5344CB8AC3E}">
        <p14:creationId xmlns:p14="http://schemas.microsoft.com/office/powerpoint/2010/main" val="593209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INTRODUCTION</a:t>
            </a:r>
            <a:endParaRPr lang="fr-FR" dirty="0"/>
          </a:p>
        </p:txBody>
      </p:sp>
      <p:sp>
        <p:nvSpPr>
          <p:cNvPr id="3" name="Espace réservé du contenu 2"/>
          <p:cNvSpPr>
            <a:spLocks noGrp="1"/>
          </p:cNvSpPr>
          <p:nvPr>
            <p:ph idx="1"/>
          </p:nvPr>
        </p:nvSpPr>
        <p:spPr/>
        <p:txBody>
          <a:bodyPr/>
          <a:lstStyle/>
          <a:p>
            <a:pPr>
              <a:buFont typeface="Wingdings" pitchFamily="2" charset="2"/>
              <a:buChar char="q"/>
            </a:pPr>
            <a:r>
              <a:rPr lang="fr-FR" dirty="0" smtClean="0"/>
              <a:t>Le débat est serré:</a:t>
            </a:r>
          </a:p>
          <a:p>
            <a:pPr>
              <a:buFont typeface="Wingdings" pitchFamily="2" charset="2"/>
              <a:buChar char="Ø"/>
            </a:pPr>
            <a:r>
              <a:rPr lang="fr-FR" dirty="0" smtClean="0"/>
              <a:t>Les uns, aux termes de leurs études, prétendent que les villes pourraient accueillir un fort pourcentage des ménages avec le logement pour l’essentiel dans des maisons individuelles.</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Ø"/>
            </a:pPr>
            <a:r>
              <a:rPr lang="fr-FR" dirty="0" smtClean="0"/>
              <a:t>Les autres estiment que cette solution conduit nécessairement au mitage de la campagne et à un gaspillage des équipements publics, car il sera impossible d’organiser dans les faits cette forme d’urbanisation.</a:t>
            </a:r>
            <a:endParaRPr lang="fr-FR" dirty="0"/>
          </a:p>
        </p:txBody>
      </p:sp>
    </p:spTree>
    <p:extLst>
      <p:ext uri="{BB962C8B-B14F-4D97-AF65-F5344CB8AC3E}">
        <p14:creationId xmlns:p14="http://schemas.microsoft.com/office/powerpoint/2010/main" val="2180516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q"/>
            </a:pPr>
            <a:r>
              <a:rPr lang="fr-FR" dirty="0" smtClean="0"/>
              <a:t>Force est de constater que:</a:t>
            </a:r>
          </a:p>
          <a:p>
            <a:pPr marL="0" indent="0">
              <a:buNone/>
            </a:pPr>
            <a:r>
              <a:rPr lang="fr-FR" dirty="0" smtClean="0"/>
              <a:t>1- </a:t>
            </a:r>
            <a:r>
              <a:rPr lang="fr-FR" dirty="0" smtClean="0"/>
              <a:t>Le </a:t>
            </a:r>
            <a:r>
              <a:rPr lang="fr-FR" dirty="0" smtClean="0"/>
              <a:t>logement individuel est demandé par plus de la </a:t>
            </a:r>
            <a:r>
              <a:rPr lang="fr-FR" dirty="0" smtClean="0"/>
              <a:t>moitié </a:t>
            </a:r>
            <a:r>
              <a:rPr lang="fr-FR" dirty="0" smtClean="0"/>
              <a:t>de la population</a:t>
            </a:r>
            <a:r>
              <a:rPr lang="fr-FR" dirty="0" smtClean="0"/>
              <a:t>.</a:t>
            </a:r>
            <a:endParaRPr lang="fr-FR" dirty="0" smtClean="0"/>
          </a:p>
        </p:txBody>
      </p:sp>
    </p:spTree>
    <p:extLst>
      <p:ext uri="{BB962C8B-B14F-4D97-AF65-F5344CB8AC3E}">
        <p14:creationId xmlns:p14="http://schemas.microsoft.com/office/powerpoint/2010/main" val="1825438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a:t>2- La majorité des ménages souhaite tant en individuel qu’en collectif trouver auprès de leur logement tous les services de la ville.  </a:t>
            </a:r>
          </a:p>
          <a:p>
            <a:pPr marL="0" indent="0">
              <a:buNone/>
            </a:pPr>
            <a:endParaRPr lang="fr-FR" dirty="0"/>
          </a:p>
        </p:txBody>
      </p:sp>
    </p:spTree>
    <p:extLst>
      <p:ext uri="{BB962C8B-B14F-4D97-AF65-F5344CB8AC3E}">
        <p14:creationId xmlns:p14="http://schemas.microsoft.com/office/powerpoint/2010/main" val="3463598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t>3- La tendance a une extension des villes se traduisant par une consommation de plus en plus élevée d’espace par habitant est une tendance lourde qui résiste aux règlements administratifs et dont le freinage exigerait de la part du pouvoir politique central des mesures draconiennes.  </a:t>
            </a:r>
            <a:endParaRPr lang="fr-FR" dirty="0"/>
          </a:p>
        </p:txBody>
      </p:sp>
    </p:spTree>
    <p:extLst>
      <p:ext uri="{BB962C8B-B14F-4D97-AF65-F5344CB8AC3E}">
        <p14:creationId xmlns:p14="http://schemas.microsoft.com/office/powerpoint/2010/main" val="3822117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ORGANISATION DE LA PERIPHERIE</a:t>
            </a:r>
            <a:endParaRPr lang="fr-FR" dirty="0"/>
          </a:p>
        </p:txBody>
      </p:sp>
      <p:sp>
        <p:nvSpPr>
          <p:cNvPr id="3" name="Espace réservé du contenu 2"/>
          <p:cNvSpPr>
            <a:spLocks noGrp="1"/>
          </p:cNvSpPr>
          <p:nvPr>
            <p:ph idx="1"/>
          </p:nvPr>
        </p:nvSpPr>
        <p:spPr/>
        <p:txBody>
          <a:bodyPr/>
          <a:lstStyle/>
          <a:p>
            <a:pPr>
              <a:buFont typeface="Wingdings" pitchFamily="2" charset="2"/>
              <a:buChar char="q"/>
            </a:pPr>
            <a:r>
              <a:rPr lang="fr-FR" dirty="0" smtClean="0"/>
              <a:t>Il semble donc que pour organiser le développement anarchique, il faille de toutes façons une organisation. </a:t>
            </a:r>
          </a:p>
        </p:txBody>
      </p:sp>
    </p:spTree>
    <p:extLst>
      <p:ext uri="{BB962C8B-B14F-4D97-AF65-F5344CB8AC3E}">
        <p14:creationId xmlns:p14="http://schemas.microsoft.com/office/powerpoint/2010/main" val="2713197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Font typeface="Wingdings" pitchFamily="2" charset="2"/>
              <a:buChar char="q"/>
            </a:pPr>
            <a:r>
              <a:rPr lang="fr-FR" dirty="0"/>
              <a:t>Cette périphérie doit être un espace structuré , organisé et présentant si possible les quatre caractéristiques suivantes:</a:t>
            </a:r>
          </a:p>
          <a:p>
            <a:endParaRPr lang="fr-FR" dirty="0"/>
          </a:p>
        </p:txBody>
      </p:sp>
    </p:spTree>
    <p:extLst>
      <p:ext uri="{BB962C8B-B14F-4D97-AF65-F5344CB8AC3E}">
        <p14:creationId xmlns:p14="http://schemas.microsoft.com/office/powerpoint/2010/main" val="3106306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pPr marL="0" indent="0">
              <a:buNone/>
            </a:pPr>
            <a:r>
              <a:rPr lang="fr-FR" dirty="0"/>
              <a:t> </a:t>
            </a:r>
            <a:r>
              <a:rPr lang="fr-FR" dirty="0" smtClean="0"/>
              <a:t>1- Un dispositif complet de fourniture de services urbains (voirie, assainissement, ordures ménagères, sécurité, écoles primaires et secondaires, proximité d’un axe de transport en commun, bonne accessibilité aux zones d’activités, de commerces, de sports  de loisirs et de cultures. </a:t>
            </a:r>
            <a:endParaRPr lang="fr-FR" dirty="0"/>
          </a:p>
        </p:txBody>
      </p:sp>
    </p:spTree>
    <p:extLst>
      <p:ext uri="{BB962C8B-B14F-4D97-AF65-F5344CB8AC3E}">
        <p14:creationId xmlns:p14="http://schemas.microsoft.com/office/powerpoint/2010/main" val="24937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1879</TotalTime>
  <Words>475</Words>
  <Application>Microsoft Office PowerPoint</Application>
  <PresentationFormat>Affichage à l'écran (4:3)</PresentationFormat>
  <Paragraphs>26</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Promenade</vt:lpstr>
      <vt:lpstr>L’EXTENTION DES VILLES ET LA     PROTECTION  DE LA NATURE      </vt:lpstr>
      <vt:lpstr>                     INTRODUCTION</vt:lpstr>
      <vt:lpstr>Présentation PowerPoint</vt:lpstr>
      <vt:lpstr>Présentation PowerPoint</vt:lpstr>
      <vt:lpstr>Présentation PowerPoint</vt:lpstr>
      <vt:lpstr>Présentation PowerPoint</vt:lpstr>
      <vt:lpstr>ORGANISATION DE LA PERIPHERIE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Fondations et soubassements</dc:title>
  <dc:creator>homelesss</dc:creator>
  <cp:lastModifiedBy>Your User Name</cp:lastModifiedBy>
  <cp:revision>238</cp:revision>
  <dcterms:created xsi:type="dcterms:W3CDTF">2012-02-03T16:19:31Z</dcterms:created>
  <dcterms:modified xsi:type="dcterms:W3CDTF">2012-04-03T11:04:17Z</dcterms:modified>
</cp:coreProperties>
</file>