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78" r:id="rId2"/>
    <p:sldId id="257" r:id="rId3"/>
    <p:sldId id="277" r:id="rId4"/>
    <p:sldId id="259" r:id="rId5"/>
    <p:sldId id="261" r:id="rId6"/>
    <p:sldId id="262" r:id="rId7"/>
    <p:sldId id="260" r:id="rId8"/>
    <p:sldId id="258" r:id="rId9"/>
    <p:sldId id="263" r:id="rId10"/>
    <p:sldId id="264" r:id="rId11"/>
    <p:sldId id="265" r:id="rId12"/>
    <p:sldId id="271" r:id="rId13"/>
    <p:sldId id="279" r:id="rId14"/>
    <p:sldId id="272" r:id="rId15"/>
    <p:sldId id="267" r:id="rId16"/>
    <p:sldId id="276" r:id="rId17"/>
    <p:sldId id="269" r:id="rId18"/>
    <p:sldId id="266"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11C19"/>
    <a:srgbClr val="F2A43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09" autoAdjust="0"/>
    <p:restoredTop sz="94660"/>
  </p:normalViewPr>
  <p:slideViewPr>
    <p:cSldViewPr snapToGrid="0">
      <p:cViewPr varScale="1">
        <p:scale>
          <a:sx n="68" d="100"/>
          <a:sy n="68" d="100"/>
        </p:scale>
        <p:origin x="786" y="60"/>
      </p:cViewPr>
      <p:guideLst/>
    </p:cSldViewPr>
  </p:slideViewPr>
  <p:notesTextViewPr>
    <p:cViewPr>
      <p:scale>
        <a:sx n="125" d="100"/>
        <a:sy n="125"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BEFE3F-30BA-46A5-910E-910E887D3E0C}" type="datetimeFigureOut">
              <a:rPr lang="en-US" smtClean="0"/>
              <a:t>2/6/2024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D0C29C-D35B-48FE-B3B8-F2957458A7AD}" type="slidenum">
              <a:rPr lang="en-US" smtClean="0"/>
              <a:t>‹#›</a:t>
            </a:fld>
            <a:endParaRPr lang="en-US"/>
          </a:p>
        </p:txBody>
      </p:sp>
    </p:spTree>
    <p:extLst>
      <p:ext uri="{BB962C8B-B14F-4D97-AF65-F5344CB8AC3E}">
        <p14:creationId xmlns:p14="http://schemas.microsoft.com/office/powerpoint/2010/main" val="26497190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FD0C29C-D35B-48FE-B3B8-F2957458A7AD}" type="slidenum">
              <a:rPr lang="en-US" smtClean="0"/>
              <a:t>1</a:t>
            </a:fld>
            <a:endParaRPr lang="en-US"/>
          </a:p>
        </p:txBody>
      </p:sp>
    </p:spTree>
    <p:extLst>
      <p:ext uri="{BB962C8B-B14F-4D97-AF65-F5344CB8AC3E}">
        <p14:creationId xmlns:p14="http://schemas.microsoft.com/office/powerpoint/2010/main" val="16967055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FD0C29C-D35B-48FE-B3B8-F2957458A7AD}" type="slidenum">
              <a:rPr lang="en-US" smtClean="0"/>
              <a:t>4</a:t>
            </a:fld>
            <a:endParaRPr lang="en-US"/>
          </a:p>
        </p:txBody>
      </p:sp>
    </p:spTree>
    <p:extLst>
      <p:ext uri="{BB962C8B-B14F-4D97-AF65-F5344CB8AC3E}">
        <p14:creationId xmlns:p14="http://schemas.microsoft.com/office/powerpoint/2010/main" val="21884559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FD0C29C-D35B-48FE-B3B8-F2957458A7AD}" type="slidenum">
              <a:rPr lang="en-US" smtClean="0"/>
              <a:t>8</a:t>
            </a:fld>
            <a:endParaRPr lang="en-US"/>
          </a:p>
        </p:txBody>
      </p:sp>
    </p:spTree>
    <p:extLst>
      <p:ext uri="{BB962C8B-B14F-4D97-AF65-F5344CB8AC3E}">
        <p14:creationId xmlns:p14="http://schemas.microsoft.com/office/powerpoint/2010/main" val="14144952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202660-1654-18B9-D5A9-C7255EC3715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77C827B-77F1-A964-4C87-E13CF99B0EC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313679C-0BE2-A073-B447-6798294E842F}"/>
              </a:ext>
            </a:extLst>
          </p:cNvPr>
          <p:cNvSpPr>
            <a:spLocks noGrp="1"/>
          </p:cNvSpPr>
          <p:nvPr>
            <p:ph type="dt" sz="half" idx="10"/>
          </p:nvPr>
        </p:nvSpPr>
        <p:spPr/>
        <p:txBody>
          <a:bodyPr/>
          <a:lstStyle/>
          <a:p>
            <a:fld id="{3143992A-1071-485C-A59D-64C9CDB47554}" type="datetimeFigureOut">
              <a:rPr lang="en-US" smtClean="0"/>
              <a:t>2/6/2024</a:t>
            </a:fld>
            <a:endParaRPr lang="en-US"/>
          </a:p>
        </p:txBody>
      </p:sp>
      <p:sp>
        <p:nvSpPr>
          <p:cNvPr id="5" name="Footer Placeholder 4">
            <a:extLst>
              <a:ext uri="{FF2B5EF4-FFF2-40B4-BE49-F238E27FC236}">
                <a16:creationId xmlns:a16="http://schemas.microsoft.com/office/drawing/2014/main" id="{0BCFA1ED-B1C0-C25E-F788-B6FEB27C9B2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F3706B-85CE-A8C3-85C0-78A1D63BC968}"/>
              </a:ext>
            </a:extLst>
          </p:cNvPr>
          <p:cNvSpPr>
            <a:spLocks noGrp="1"/>
          </p:cNvSpPr>
          <p:nvPr>
            <p:ph type="sldNum" sz="quarter" idx="12"/>
          </p:nvPr>
        </p:nvSpPr>
        <p:spPr/>
        <p:txBody>
          <a:bodyPr/>
          <a:lstStyle/>
          <a:p>
            <a:fld id="{D92928EF-D7CC-42AF-B4A2-80B7F675DE92}" type="slidenum">
              <a:rPr lang="en-US" smtClean="0"/>
              <a:t>‹#›</a:t>
            </a:fld>
            <a:endParaRPr lang="en-US"/>
          </a:p>
        </p:txBody>
      </p:sp>
    </p:spTree>
    <p:extLst>
      <p:ext uri="{BB962C8B-B14F-4D97-AF65-F5344CB8AC3E}">
        <p14:creationId xmlns:p14="http://schemas.microsoft.com/office/powerpoint/2010/main" val="39029215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187806-D62B-C092-DFFB-7C5140B2CDD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7126752-448E-D5EF-97BE-5CCC68A0439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799C456-7ECF-2B6A-9D79-F66F00717223}"/>
              </a:ext>
            </a:extLst>
          </p:cNvPr>
          <p:cNvSpPr>
            <a:spLocks noGrp="1"/>
          </p:cNvSpPr>
          <p:nvPr>
            <p:ph type="dt" sz="half" idx="10"/>
          </p:nvPr>
        </p:nvSpPr>
        <p:spPr/>
        <p:txBody>
          <a:bodyPr/>
          <a:lstStyle/>
          <a:p>
            <a:fld id="{3143992A-1071-485C-A59D-64C9CDB47554}" type="datetimeFigureOut">
              <a:rPr lang="en-US" smtClean="0"/>
              <a:t>2/6/2024</a:t>
            </a:fld>
            <a:endParaRPr lang="en-US"/>
          </a:p>
        </p:txBody>
      </p:sp>
      <p:sp>
        <p:nvSpPr>
          <p:cNvPr id="5" name="Footer Placeholder 4">
            <a:extLst>
              <a:ext uri="{FF2B5EF4-FFF2-40B4-BE49-F238E27FC236}">
                <a16:creationId xmlns:a16="http://schemas.microsoft.com/office/drawing/2014/main" id="{55BD0855-C819-AA7D-3C2D-075050FCFDB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5BEAE4B-6646-594C-D125-63CCAD05B019}"/>
              </a:ext>
            </a:extLst>
          </p:cNvPr>
          <p:cNvSpPr>
            <a:spLocks noGrp="1"/>
          </p:cNvSpPr>
          <p:nvPr>
            <p:ph type="sldNum" sz="quarter" idx="12"/>
          </p:nvPr>
        </p:nvSpPr>
        <p:spPr/>
        <p:txBody>
          <a:bodyPr/>
          <a:lstStyle/>
          <a:p>
            <a:fld id="{D92928EF-D7CC-42AF-B4A2-80B7F675DE92}" type="slidenum">
              <a:rPr lang="en-US" smtClean="0"/>
              <a:t>‹#›</a:t>
            </a:fld>
            <a:endParaRPr lang="en-US"/>
          </a:p>
        </p:txBody>
      </p:sp>
    </p:spTree>
    <p:extLst>
      <p:ext uri="{BB962C8B-B14F-4D97-AF65-F5344CB8AC3E}">
        <p14:creationId xmlns:p14="http://schemas.microsoft.com/office/powerpoint/2010/main" val="21273687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D326907-1902-F1B7-CA68-5A86BB6FE6E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460F4DE-AF45-2D25-00EA-A65E21FD4CA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593886-8D80-E0E2-D95E-0A9892474DF9}"/>
              </a:ext>
            </a:extLst>
          </p:cNvPr>
          <p:cNvSpPr>
            <a:spLocks noGrp="1"/>
          </p:cNvSpPr>
          <p:nvPr>
            <p:ph type="dt" sz="half" idx="10"/>
          </p:nvPr>
        </p:nvSpPr>
        <p:spPr/>
        <p:txBody>
          <a:bodyPr/>
          <a:lstStyle/>
          <a:p>
            <a:fld id="{3143992A-1071-485C-A59D-64C9CDB47554}" type="datetimeFigureOut">
              <a:rPr lang="en-US" smtClean="0"/>
              <a:t>2/6/2024</a:t>
            </a:fld>
            <a:endParaRPr lang="en-US"/>
          </a:p>
        </p:txBody>
      </p:sp>
      <p:sp>
        <p:nvSpPr>
          <p:cNvPr id="5" name="Footer Placeholder 4">
            <a:extLst>
              <a:ext uri="{FF2B5EF4-FFF2-40B4-BE49-F238E27FC236}">
                <a16:creationId xmlns:a16="http://schemas.microsoft.com/office/drawing/2014/main" id="{FC034DF9-BC00-3A88-CD28-B872E30D79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B51296-6E27-36AE-534F-556DE7BAD86B}"/>
              </a:ext>
            </a:extLst>
          </p:cNvPr>
          <p:cNvSpPr>
            <a:spLocks noGrp="1"/>
          </p:cNvSpPr>
          <p:nvPr>
            <p:ph type="sldNum" sz="quarter" idx="12"/>
          </p:nvPr>
        </p:nvSpPr>
        <p:spPr/>
        <p:txBody>
          <a:bodyPr/>
          <a:lstStyle/>
          <a:p>
            <a:fld id="{D92928EF-D7CC-42AF-B4A2-80B7F675DE92}" type="slidenum">
              <a:rPr lang="en-US" smtClean="0"/>
              <a:t>‹#›</a:t>
            </a:fld>
            <a:endParaRPr lang="en-US"/>
          </a:p>
        </p:txBody>
      </p:sp>
    </p:spTree>
    <p:extLst>
      <p:ext uri="{BB962C8B-B14F-4D97-AF65-F5344CB8AC3E}">
        <p14:creationId xmlns:p14="http://schemas.microsoft.com/office/powerpoint/2010/main" val="5234127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50EC0A-B5C2-234F-4DDD-73A54963920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F04A12B-696E-64E4-527A-95B2D6580CF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892DD33-FB06-D73B-5F42-B4C241EE556F}"/>
              </a:ext>
            </a:extLst>
          </p:cNvPr>
          <p:cNvSpPr>
            <a:spLocks noGrp="1"/>
          </p:cNvSpPr>
          <p:nvPr>
            <p:ph type="dt" sz="half" idx="10"/>
          </p:nvPr>
        </p:nvSpPr>
        <p:spPr/>
        <p:txBody>
          <a:bodyPr/>
          <a:lstStyle/>
          <a:p>
            <a:fld id="{3143992A-1071-485C-A59D-64C9CDB47554}" type="datetimeFigureOut">
              <a:rPr lang="en-US" smtClean="0"/>
              <a:t>2/6/2024</a:t>
            </a:fld>
            <a:endParaRPr lang="en-US"/>
          </a:p>
        </p:txBody>
      </p:sp>
      <p:sp>
        <p:nvSpPr>
          <p:cNvPr id="5" name="Footer Placeholder 4">
            <a:extLst>
              <a:ext uri="{FF2B5EF4-FFF2-40B4-BE49-F238E27FC236}">
                <a16:creationId xmlns:a16="http://schemas.microsoft.com/office/drawing/2014/main" id="{9B0B43DC-6182-8BD9-E4FF-E677FAF5805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76B7F8-F010-0C4A-D360-FC3536611874}"/>
              </a:ext>
            </a:extLst>
          </p:cNvPr>
          <p:cNvSpPr>
            <a:spLocks noGrp="1"/>
          </p:cNvSpPr>
          <p:nvPr>
            <p:ph type="sldNum" sz="quarter" idx="12"/>
          </p:nvPr>
        </p:nvSpPr>
        <p:spPr/>
        <p:txBody>
          <a:bodyPr/>
          <a:lstStyle/>
          <a:p>
            <a:fld id="{D92928EF-D7CC-42AF-B4A2-80B7F675DE92}" type="slidenum">
              <a:rPr lang="en-US" smtClean="0"/>
              <a:t>‹#›</a:t>
            </a:fld>
            <a:endParaRPr lang="en-US"/>
          </a:p>
        </p:txBody>
      </p:sp>
    </p:spTree>
    <p:extLst>
      <p:ext uri="{BB962C8B-B14F-4D97-AF65-F5344CB8AC3E}">
        <p14:creationId xmlns:p14="http://schemas.microsoft.com/office/powerpoint/2010/main" val="5918084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B530E4-D9A3-CAE9-5AFB-BC074C3CD4C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6A4E95E-91DF-2C82-98E7-5765325E40D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FE99FAB-33D7-449D-E55D-6849C4F258CA}"/>
              </a:ext>
            </a:extLst>
          </p:cNvPr>
          <p:cNvSpPr>
            <a:spLocks noGrp="1"/>
          </p:cNvSpPr>
          <p:nvPr>
            <p:ph type="dt" sz="half" idx="10"/>
          </p:nvPr>
        </p:nvSpPr>
        <p:spPr/>
        <p:txBody>
          <a:bodyPr/>
          <a:lstStyle/>
          <a:p>
            <a:fld id="{3143992A-1071-485C-A59D-64C9CDB47554}" type="datetimeFigureOut">
              <a:rPr lang="en-US" smtClean="0"/>
              <a:t>2/6/2024</a:t>
            </a:fld>
            <a:endParaRPr lang="en-US"/>
          </a:p>
        </p:txBody>
      </p:sp>
      <p:sp>
        <p:nvSpPr>
          <p:cNvPr id="5" name="Footer Placeholder 4">
            <a:extLst>
              <a:ext uri="{FF2B5EF4-FFF2-40B4-BE49-F238E27FC236}">
                <a16:creationId xmlns:a16="http://schemas.microsoft.com/office/drawing/2014/main" id="{4C24D41C-9AE0-3212-0FCB-E6D3C4EF8AF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C23CD6-435B-F529-422A-F9688CDEC009}"/>
              </a:ext>
            </a:extLst>
          </p:cNvPr>
          <p:cNvSpPr>
            <a:spLocks noGrp="1"/>
          </p:cNvSpPr>
          <p:nvPr>
            <p:ph type="sldNum" sz="quarter" idx="12"/>
          </p:nvPr>
        </p:nvSpPr>
        <p:spPr/>
        <p:txBody>
          <a:bodyPr/>
          <a:lstStyle/>
          <a:p>
            <a:fld id="{D92928EF-D7CC-42AF-B4A2-80B7F675DE92}" type="slidenum">
              <a:rPr lang="en-US" smtClean="0"/>
              <a:t>‹#›</a:t>
            </a:fld>
            <a:endParaRPr lang="en-US"/>
          </a:p>
        </p:txBody>
      </p:sp>
    </p:spTree>
    <p:extLst>
      <p:ext uri="{BB962C8B-B14F-4D97-AF65-F5344CB8AC3E}">
        <p14:creationId xmlns:p14="http://schemas.microsoft.com/office/powerpoint/2010/main" val="37269051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01C4A-8E92-4F7A-FBA9-E9015B52704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C625311-E40A-21A8-9DEF-9416697DBCD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6E75C6D-409D-95E3-5E5B-41E76683E02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B7003C0-9B2C-6BC4-9E6E-4EB612C2F855}"/>
              </a:ext>
            </a:extLst>
          </p:cNvPr>
          <p:cNvSpPr>
            <a:spLocks noGrp="1"/>
          </p:cNvSpPr>
          <p:nvPr>
            <p:ph type="dt" sz="half" idx="10"/>
          </p:nvPr>
        </p:nvSpPr>
        <p:spPr/>
        <p:txBody>
          <a:bodyPr/>
          <a:lstStyle/>
          <a:p>
            <a:fld id="{3143992A-1071-485C-A59D-64C9CDB47554}" type="datetimeFigureOut">
              <a:rPr lang="en-US" smtClean="0"/>
              <a:t>2/6/2024</a:t>
            </a:fld>
            <a:endParaRPr lang="en-US"/>
          </a:p>
        </p:txBody>
      </p:sp>
      <p:sp>
        <p:nvSpPr>
          <p:cNvPr id="6" name="Footer Placeholder 5">
            <a:extLst>
              <a:ext uri="{FF2B5EF4-FFF2-40B4-BE49-F238E27FC236}">
                <a16:creationId xmlns:a16="http://schemas.microsoft.com/office/drawing/2014/main" id="{1AE20FF9-DF3D-F533-F869-96398A42904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4501649-8FB1-FE62-E8AC-27A75FF1E3C5}"/>
              </a:ext>
            </a:extLst>
          </p:cNvPr>
          <p:cNvSpPr>
            <a:spLocks noGrp="1"/>
          </p:cNvSpPr>
          <p:nvPr>
            <p:ph type="sldNum" sz="quarter" idx="12"/>
          </p:nvPr>
        </p:nvSpPr>
        <p:spPr/>
        <p:txBody>
          <a:bodyPr/>
          <a:lstStyle/>
          <a:p>
            <a:fld id="{D92928EF-D7CC-42AF-B4A2-80B7F675DE92}" type="slidenum">
              <a:rPr lang="en-US" smtClean="0"/>
              <a:t>‹#›</a:t>
            </a:fld>
            <a:endParaRPr lang="en-US"/>
          </a:p>
        </p:txBody>
      </p:sp>
    </p:spTree>
    <p:extLst>
      <p:ext uri="{BB962C8B-B14F-4D97-AF65-F5344CB8AC3E}">
        <p14:creationId xmlns:p14="http://schemas.microsoft.com/office/powerpoint/2010/main" val="37033158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0AB71E-07FD-C797-773C-BD79755EA98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EA01DEE-D34B-62C0-7863-515AB5D4CF4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3A9F26E-BB05-3B5E-58F7-279432901F3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21D5814-C556-F181-8E18-BA03A1565B9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B89F163-4939-2C10-66F7-EFDC30365DD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34922A6-E237-6DAA-7A7F-8925BC3BF79D}"/>
              </a:ext>
            </a:extLst>
          </p:cNvPr>
          <p:cNvSpPr>
            <a:spLocks noGrp="1"/>
          </p:cNvSpPr>
          <p:nvPr>
            <p:ph type="dt" sz="half" idx="10"/>
          </p:nvPr>
        </p:nvSpPr>
        <p:spPr/>
        <p:txBody>
          <a:bodyPr/>
          <a:lstStyle/>
          <a:p>
            <a:fld id="{3143992A-1071-485C-A59D-64C9CDB47554}" type="datetimeFigureOut">
              <a:rPr lang="en-US" smtClean="0"/>
              <a:t>2/6/2024</a:t>
            </a:fld>
            <a:endParaRPr lang="en-US"/>
          </a:p>
        </p:txBody>
      </p:sp>
      <p:sp>
        <p:nvSpPr>
          <p:cNvPr id="8" name="Footer Placeholder 7">
            <a:extLst>
              <a:ext uri="{FF2B5EF4-FFF2-40B4-BE49-F238E27FC236}">
                <a16:creationId xmlns:a16="http://schemas.microsoft.com/office/drawing/2014/main" id="{4E73C1EE-8E75-7D20-5FB6-111F8903321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320F66C-A340-A532-3927-800FFDFAA3B5}"/>
              </a:ext>
            </a:extLst>
          </p:cNvPr>
          <p:cNvSpPr>
            <a:spLocks noGrp="1"/>
          </p:cNvSpPr>
          <p:nvPr>
            <p:ph type="sldNum" sz="quarter" idx="12"/>
          </p:nvPr>
        </p:nvSpPr>
        <p:spPr/>
        <p:txBody>
          <a:bodyPr/>
          <a:lstStyle/>
          <a:p>
            <a:fld id="{D92928EF-D7CC-42AF-B4A2-80B7F675DE92}" type="slidenum">
              <a:rPr lang="en-US" smtClean="0"/>
              <a:t>‹#›</a:t>
            </a:fld>
            <a:endParaRPr lang="en-US"/>
          </a:p>
        </p:txBody>
      </p:sp>
    </p:spTree>
    <p:extLst>
      <p:ext uri="{BB962C8B-B14F-4D97-AF65-F5344CB8AC3E}">
        <p14:creationId xmlns:p14="http://schemas.microsoft.com/office/powerpoint/2010/main" val="22919995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FC166D-0A5A-B529-9ED9-0017C0A879B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78870D7-4B90-36EA-F8D7-7BD0F0A1518C}"/>
              </a:ext>
            </a:extLst>
          </p:cNvPr>
          <p:cNvSpPr>
            <a:spLocks noGrp="1"/>
          </p:cNvSpPr>
          <p:nvPr>
            <p:ph type="dt" sz="half" idx="10"/>
          </p:nvPr>
        </p:nvSpPr>
        <p:spPr/>
        <p:txBody>
          <a:bodyPr/>
          <a:lstStyle/>
          <a:p>
            <a:fld id="{3143992A-1071-485C-A59D-64C9CDB47554}" type="datetimeFigureOut">
              <a:rPr lang="en-US" smtClean="0"/>
              <a:t>2/6/2024</a:t>
            </a:fld>
            <a:endParaRPr lang="en-US"/>
          </a:p>
        </p:txBody>
      </p:sp>
      <p:sp>
        <p:nvSpPr>
          <p:cNvPr id="4" name="Footer Placeholder 3">
            <a:extLst>
              <a:ext uri="{FF2B5EF4-FFF2-40B4-BE49-F238E27FC236}">
                <a16:creationId xmlns:a16="http://schemas.microsoft.com/office/drawing/2014/main" id="{8B7F86DF-84E2-8C25-1E25-FA80C5A7839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6AB6914-5A25-043F-C4B9-0DA6C52831C3}"/>
              </a:ext>
            </a:extLst>
          </p:cNvPr>
          <p:cNvSpPr>
            <a:spLocks noGrp="1"/>
          </p:cNvSpPr>
          <p:nvPr>
            <p:ph type="sldNum" sz="quarter" idx="12"/>
          </p:nvPr>
        </p:nvSpPr>
        <p:spPr/>
        <p:txBody>
          <a:bodyPr/>
          <a:lstStyle/>
          <a:p>
            <a:fld id="{D92928EF-D7CC-42AF-B4A2-80B7F675DE92}" type="slidenum">
              <a:rPr lang="en-US" smtClean="0"/>
              <a:t>‹#›</a:t>
            </a:fld>
            <a:endParaRPr lang="en-US"/>
          </a:p>
        </p:txBody>
      </p:sp>
    </p:spTree>
    <p:extLst>
      <p:ext uri="{BB962C8B-B14F-4D97-AF65-F5344CB8AC3E}">
        <p14:creationId xmlns:p14="http://schemas.microsoft.com/office/powerpoint/2010/main" val="28823705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3E80B6E-C990-C4DD-7DD3-06C7EACF153C}"/>
              </a:ext>
            </a:extLst>
          </p:cNvPr>
          <p:cNvSpPr>
            <a:spLocks noGrp="1"/>
          </p:cNvSpPr>
          <p:nvPr>
            <p:ph type="dt" sz="half" idx="10"/>
          </p:nvPr>
        </p:nvSpPr>
        <p:spPr/>
        <p:txBody>
          <a:bodyPr/>
          <a:lstStyle/>
          <a:p>
            <a:fld id="{3143992A-1071-485C-A59D-64C9CDB47554}" type="datetimeFigureOut">
              <a:rPr lang="en-US" smtClean="0"/>
              <a:t>2/6/2024</a:t>
            </a:fld>
            <a:endParaRPr lang="en-US"/>
          </a:p>
        </p:txBody>
      </p:sp>
      <p:sp>
        <p:nvSpPr>
          <p:cNvPr id="3" name="Footer Placeholder 2">
            <a:extLst>
              <a:ext uri="{FF2B5EF4-FFF2-40B4-BE49-F238E27FC236}">
                <a16:creationId xmlns:a16="http://schemas.microsoft.com/office/drawing/2014/main" id="{90FEC827-FA0C-3B45-DBE4-A02BDB09B1F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3627029-DECA-3227-D3F0-720239FA3A60}"/>
              </a:ext>
            </a:extLst>
          </p:cNvPr>
          <p:cNvSpPr>
            <a:spLocks noGrp="1"/>
          </p:cNvSpPr>
          <p:nvPr>
            <p:ph type="sldNum" sz="quarter" idx="12"/>
          </p:nvPr>
        </p:nvSpPr>
        <p:spPr/>
        <p:txBody>
          <a:bodyPr/>
          <a:lstStyle/>
          <a:p>
            <a:fld id="{D92928EF-D7CC-42AF-B4A2-80B7F675DE92}" type="slidenum">
              <a:rPr lang="en-US" smtClean="0"/>
              <a:t>‹#›</a:t>
            </a:fld>
            <a:endParaRPr lang="en-US"/>
          </a:p>
        </p:txBody>
      </p:sp>
    </p:spTree>
    <p:extLst>
      <p:ext uri="{BB962C8B-B14F-4D97-AF65-F5344CB8AC3E}">
        <p14:creationId xmlns:p14="http://schemas.microsoft.com/office/powerpoint/2010/main" val="21165059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C36A1E-CC76-A01D-8020-EBD5A0FA319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B2D7412-6061-3CC9-A1D6-50F1191FA8A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C08CD3C-1DB5-7E0E-0EAF-CDF48201B9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D9DA027-D68B-EFE0-478D-72038A5AAC80}"/>
              </a:ext>
            </a:extLst>
          </p:cNvPr>
          <p:cNvSpPr>
            <a:spLocks noGrp="1"/>
          </p:cNvSpPr>
          <p:nvPr>
            <p:ph type="dt" sz="half" idx="10"/>
          </p:nvPr>
        </p:nvSpPr>
        <p:spPr/>
        <p:txBody>
          <a:bodyPr/>
          <a:lstStyle/>
          <a:p>
            <a:fld id="{3143992A-1071-485C-A59D-64C9CDB47554}" type="datetimeFigureOut">
              <a:rPr lang="en-US" smtClean="0"/>
              <a:t>2/6/2024</a:t>
            </a:fld>
            <a:endParaRPr lang="en-US"/>
          </a:p>
        </p:txBody>
      </p:sp>
      <p:sp>
        <p:nvSpPr>
          <p:cNvPr id="6" name="Footer Placeholder 5">
            <a:extLst>
              <a:ext uri="{FF2B5EF4-FFF2-40B4-BE49-F238E27FC236}">
                <a16:creationId xmlns:a16="http://schemas.microsoft.com/office/drawing/2014/main" id="{6455B06D-21DB-0BC0-0EE5-FE557FD12AC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747BD78-C85A-C115-C483-3A72BBD13191}"/>
              </a:ext>
            </a:extLst>
          </p:cNvPr>
          <p:cNvSpPr>
            <a:spLocks noGrp="1"/>
          </p:cNvSpPr>
          <p:nvPr>
            <p:ph type="sldNum" sz="quarter" idx="12"/>
          </p:nvPr>
        </p:nvSpPr>
        <p:spPr/>
        <p:txBody>
          <a:bodyPr/>
          <a:lstStyle/>
          <a:p>
            <a:fld id="{D92928EF-D7CC-42AF-B4A2-80B7F675DE92}" type="slidenum">
              <a:rPr lang="en-US" smtClean="0"/>
              <a:t>‹#›</a:t>
            </a:fld>
            <a:endParaRPr lang="en-US"/>
          </a:p>
        </p:txBody>
      </p:sp>
    </p:spTree>
    <p:extLst>
      <p:ext uri="{BB962C8B-B14F-4D97-AF65-F5344CB8AC3E}">
        <p14:creationId xmlns:p14="http://schemas.microsoft.com/office/powerpoint/2010/main" val="19405501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E45640-B181-E0AD-EC3B-F78E774A3F6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4385BF5-FEC9-D905-1635-6F6B1C1A679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BA143AB-063C-DA3D-9BB7-8364A0B9888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C6622EB-4C27-5132-E923-82DCE7918680}"/>
              </a:ext>
            </a:extLst>
          </p:cNvPr>
          <p:cNvSpPr>
            <a:spLocks noGrp="1"/>
          </p:cNvSpPr>
          <p:nvPr>
            <p:ph type="dt" sz="half" idx="10"/>
          </p:nvPr>
        </p:nvSpPr>
        <p:spPr/>
        <p:txBody>
          <a:bodyPr/>
          <a:lstStyle/>
          <a:p>
            <a:fld id="{3143992A-1071-485C-A59D-64C9CDB47554}" type="datetimeFigureOut">
              <a:rPr lang="en-US" smtClean="0"/>
              <a:t>2/6/2024</a:t>
            </a:fld>
            <a:endParaRPr lang="en-US"/>
          </a:p>
        </p:txBody>
      </p:sp>
      <p:sp>
        <p:nvSpPr>
          <p:cNvPr id="6" name="Footer Placeholder 5">
            <a:extLst>
              <a:ext uri="{FF2B5EF4-FFF2-40B4-BE49-F238E27FC236}">
                <a16:creationId xmlns:a16="http://schemas.microsoft.com/office/drawing/2014/main" id="{F8AF6E96-C30C-FB28-1C85-A5257EDC75F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46DDE9A-80D4-9B44-053D-39DF0A1B8B3F}"/>
              </a:ext>
            </a:extLst>
          </p:cNvPr>
          <p:cNvSpPr>
            <a:spLocks noGrp="1"/>
          </p:cNvSpPr>
          <p:nvPr>
            <p:ph type="sldNum" sz="quarter" idx="12"/>
          </p:nvPr>
        </p:nvSpPr>
        <p:spPr/>
        <p:txBody>
          <a:bodyPr/>
          <a:lstStyle/>
          <a:p>
            <a:fld id="{D92928EF-D7CC-42AF-B4A2-80B7F675DE92}" type="slidenum">
              <a:rPr lang="en-US" smtClean="0"/>
              <a:t>‹#›</a:t>
            </a:fld>
            <a:endParaRPr lang="en-US"/>
          </a:p>
        </p:txBody>
      </p:sp>
    </p:spTree>
    <p:extLst>
      <p:ext uri="{BB962C8B-B14F-4D97-AF65-F5344CB8AC3E}">
        <p14:creationId xmlns:p14="http://schemas.microsoft.com/office/powerpoint/2010/main" val="22626653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47E6C8-9800-7F8C-9201-0434D8BB891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297F8AF-934F-F6CA-8588-CC8EE8FA1CB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F9BB58-CC80-4EAE-6303-D93EFCB23B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43992A-1071-485C-A59D-64C9CDB47554}" type="datetimeFigureOut">
              <a:rPr lang="en-US" smtClean="0"/>
              <a:t>2/6/2024</a:t>
            </a:fld>
            <a:endParaRPr lang="en-US"/>
          </a:p>
        </p:txBody>
      </p:sp>
      <p:sp>
        <p:nvSpPr>
          <p:cNvPr id="5" name="Footer Placeholder 4">
            <a:extLst>
              <a:ext uri="{FF2B5EF4-FFF2-40B4-BE49-F238E27FC236}">
                <a16:creationId xmlns:a16="http://schemas.microsoft.com/office/drawing/2014/main" id="{2A33E5C0-56CF-7642-D0AC-D9DB8138AEC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D054A7F-55E1-BAC7-5300-7655127DDB1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2928EF-D7CC-42AF-B4A2-80B7F675DE92}" type="slidenum">
              <a:rPr lang="en-US" smtClean="0"/>
              <a:t>‹#›</a:t>
            </a:fld>
            <a:endParaRPr lang="en-US"/>
          </a:p>
        </p:txBody>
      </p:sp>
    </p:spTree>
    <p:extLst>
      <p:ext uri="{BB962C8B-B14F-4D97-AF65-F5344CB8AC3E}">
        <p14:creationId xmlns:p14="http://schemas.microsoft.com/office/powerpoint/2010/main" val="21750162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g"/><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8.png"/><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g"/><Relationship Id="rId1" Type="http://schemas.openxmlformats.org/officeDocument/2006/relationships/slideLayout" Target="../slideLayouts/slideLayout2.xml"/><Relationship Id="rId5" Type="http://schemas.openxmlformats.org/officeDocument/2006/relationships/image" Target="../media/image3.jpeg"/><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8" Type="http://schemas.microsoft.com/office/2007/relationships/hdphoto" Target="../media/hdphoto9.wdp"/><Relationship Id="rId3" Type="http://schemas.openxmlformats.org/officeDocument/2006/relationships/image" Target="../media/image2.png"/><Relationship Id="rId7" Type="http://schemas.openxmlformats.org/officeDocument/2006/relationships/image" Target="../media/image14.png"/><Relationship Id="rId2" Type="http://schemas.openxmlformats.org/officeDocument/2006/relationships/image" Target="../media/image12.jpg"/><Relationship Id="rId1" Type="http://schemas.openxmlformats.org/officeDocument/2006/relationships/slideLayout" Target="../slideLayouts/slideLayout2.xml"/><Relationship Id="rId6" Type="http://schemas.microsoft.com/office/2007/relationships/hdphoto" Target="../media/hdphoto8.wdp"/><Relationship Id="rId5" Type="http://schemas.openxmlformats.org/officeDocument/2006/relationships/image" Target="../media/image13.png"/><Relationship Id="rId10" Type="http://schemas.microsoft.com/office/2007/relationships/hdphoto" Target="../media/hdphoto10.wdp"/><Relationship Id="rId4" Type="http://schemas.microsoft.com/office/2007/relationships/hdphoto" Target="../media/hdphoto1.wdp"/><Relationship Id="rId9" Type="http://schemas.openxmlformats.org/officeDocument/2006/relationships/image" Target="../media/image15.png"/></Relationships>
</file>

<file path=ppt/slides/_rels/slide13.xml.rels><?xml version="1.0" encoding="UTF-8" standalone="yes"?>
<Relationships xmlns="http://schemas.openxmlformats.org/package/2006/relationships"><Relationship Id="rId8" Type="http://schemas.openxmlformats.org/officeDocument/2006/relationships/image" Target="../media/image18.png"/><Relationship Id="rId3" Type="http://schemas.microsoft.com/office/2007/relationships/hdphoto" Target="../media/hdphoto11.wdp"/><Relationship Id="rId7" Type="http://schemas.microsoft.com/office/2007/relationships/hdphoto" Target="../media/hdphoto1.wdp"/><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2.png"/><Relationship Id="rId5" Type="http://schemas.microsoft.com/office/2007/relationships/hdphoto" Target="../media/hdphoto12.wdp"/><Relationship Id="rId4" Type="http://schemas.openxmlformats.org/officeDocument/2006/relationships/image" Target="../media/image17.png"/><Relationship Id="rId9" Type="http://schemas.microsoft.com/office/2007/relationships/hdphoto" Target="../media/hdphoto13.wdp"/></Relationships>
</file>

<file path=ppt/slides/_rels/slide1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microsoft.com/office/2007/relationships/hdphoto" Target="../media/hdphoto14.wdp"/><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gif"/><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8.png"/><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gif"/><Relationship Id="rId1" Type="http://schemas.openxmlformats.org/officeDocument/2006/relationships/slideLayout" Target="../slideLayouts/slideLayout2.xml"/><Relationship Id="rId6" Type="http://schemas.openxmlformats.org/officeDocument/2006/relationships/hyperlink" Target="https://t.me/Salamaaalotaibi" TargetMode="External"/><Relationship Id="rId5" Type="http://schemas.openxmlformats.org/officeDocument/2006/relationships/image" Target="../media/image3.jpe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gif"/><Relationship Id="rId1" Type="http://schemas.openxmlformats.org/officeDocument/2006/relationships/slideLayout" Target="../slideLayouts/slideLayout2.xml"/><Relationship Id="rId5" Type="http://schemas.openxmlformats.org/officeDocument/2006/relationships/image" Target="../media/image3.jpe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gif"/><Relationship Id="rId7" Type="http://schemas.microsoft.com/office/2007/relationships/hdphoto" Target="../media/hdphoto2.wdp"/><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png"/><Relationship Id="rId5" Type="http://schemas.microsoft.com/office/2007/relationships/hdphoto" Target="../media/hdphoto1.wdp"/><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png"/><Relationship Id="rId7" Type="http://schemas.microsoft.com/office/2007/relationships/hdphoto" Target="../media/hdphoto3.wdp"/><Relationship Id="rId2" Type="http://schemas.openxmlformats.org/officeDocument/2006/relationships/image" Target="../media/image1.gif"/><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jpeg"/><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2.png"/><Relationship Id="rId7" Type="http://schemas.openxmlformats.org/officeDocument/2006/relationships/image" Target="../media/image9.png"/><Relationship Id="rId2" Type="http://schemas.openxmlformats.org/officeDocument/2006/relationships/image" Target="../media/image1.gif"/><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8.pn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2.png"/><Relationship Id="rId7" Type="http://schemas.openxmlformats.org/officeDocument/2006/relationships/image" Target="../media/image11.png"/><Relationship Id="rId2" Type="http://schemas.openxmlformats.org/officeDocument/2006/relationships/image" Target="../media/image1.gif"/><Relationship Id="rId1" Type="http://schemas.openxmlformats.org/officeDocument/2006/relationships/slideLayout" Target="../slideLayouts/slideLayout2.xml"/><Relationship Id="rId6" Type="http://schemas.microsoft.com/office/2007/relationships/hdphoto" Target="../media/hdphoto6.wdp"/><Relationship Id="rId5" Type="http://schemas.openxmlformats.org/officeDocument/2006/relationships/image" Target="../media/image10.pn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gif"/><Relationship Id="rId1" Type="http://schemas.openxmlformats.org/officeDocument/2006/relationships/slideLayout" Target="../slideLayouts/slideLayout2.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8" descr="Animated-sky-background GIF | Gfycat">
            <a:extLst>
              <a:ext uri="{FF2B5EF4-FFF2-40B4-BE49-F238E27FC236}">
                <a16:creationId xmlns:a16="http://schemas.microsoft.com/office/drawing/2014/main" id="{EC0046B1-BDD7-F0B8-CF70-794B81BFE2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E6D732B6-0093-B9BC-9D4C-B60AA3AB0B5A}"/>
              </a:ext>
            </a:extLst>
          </p:cNvPr>
          <p:cNvSpPr txBox="1"/>
          <p:nvPr/>
        </p:nvSpPr>
        <p:spPr>
          <a:xfrm>
            <a:off x="0" y="508617"/>
            <a:ext cx="11715750" cy="600164"/>
          </a:xfrm>
          <a:prstGeom prst="rect">
            <a:avLst/>
          </a:prstGeom>
          <a:noFill/>
        </p:spPr>
        <p:txBody>
          <a:bodyPr wrap="square">
            <a:spAutoFit/>
          </a:bodyPr>
          <a:lstStyle/>
          <a:p>
            <a:pPr algn="r">
              <a:lnSpc>
                <a:spcPct val="150000"/>
              </a:lnSpc>
            </a:pPr>
            <a:r>
              <a:rPr lang="ar-AE" sz="2400" b="1" i="0" dirty="0">
                <a:effectLst/>
                <a:latin typeface="Dubai" panose="020B0503030403030204" pitchFamily="34" charset="-78"/>
                <a:cs typeface="Dubai" panose="020B0503030403030204" pitchFamily="34" charset="-78"/>
              </a:rPr>
              <a:t>معلومات عامة عن قصة الإسراء والمعراج للمعلم أو ولي الأمر : </a:t>
            </a:r>
            <a:endParaRPr lang="en-US" sz="2400" b="1" dirty="0">
              <a:latin typeface="Dubai" panose="020B0503030403030204" pitchFamily="34" charset="-78"/>
              <a:cs typeface="Dubai" panose="020B0503030403030204" pitchFamily="34" charset="-78"/>
            </a:endParaRPr>
          </a:p>
        </p:txBody>
      </p:sp>
      <p:sp>
        <p:nvSpPr>
          <p:cNvPr id="2" name="Content Placeholder 2">
            <a:extLst>
              <a:ext uri="{FF2B5EF4-FFF2-40B4-BE49-F238E27FC236}">
                <a16:creationId xmlns:a16="http://schemas.microsoft.com/office/drawing/2014/main" id="{4198ADE1-CC2C-17D0-ADE1-277BD9BB015C}"/>
              </a:ext>
            </a:extLst>
          </p:cNvPr>
          <p:cNvSpPr>
            <a:spLocks noGrp="1"/>
          </p:cNvSpPr>
          <p:nvPr>
            <p:ph idx="1"/>
          </p:nvPr>
        </p:nvSpPr>
        <p:spPr>
          <a:xfrm>
            <a:off x="238125" y="1807721"/>
            <a:ext cx="11715750" cy="4351338"/>
          </a:xfrm>
        </p:spPr>
        <p:txBody>
          <a:bodyPr>
            <a:normAutofit fontScale="92500" lnSpcReduction="20000"/>
          </a:bodyPr>
          <a:lstStyle/>
          <a:p>
            <a:pPr algn="r" rtl="1">
              <a:lnSpc>
                <a:spcPct val="150000"/>
              </a:lnSpc>
            </a:pPr>
            <a:r>
              <a:rPr lang="ar-AE" sz="2000" b="1" i="0" dirty="0">
                <a:effectLst/>
                <a:latin typeface="Dubai" panose="020B0503030403030204" pitchFamily="34" charset="-78"/>
                <a:cs typeface="Dubai" panose="020B0503030403030204" pitchFamily="34" charset="-78"/>
              </a:rPr>
              <a:t>أُتيتُ بالبُراقِ ، وهو دابَّةٌ أبيضُ طويلٌ ، فوق الحمارِ ، ودونَ البغلِ ، يضعُ حافرَه عند منتهَى طرْفِه ، فركبتُه أي: أنَّ خُطْوَتَهُ الواحِدَةَ بمِقْدارِ ما يَنْتَهي إليه بَصَرُ البُراقِ "،</a:t>
            </a:r>
            <a:r>
              <a:rPr lang="ar-AE" sz="2000" b="1" dirty="0">
                <a:latin typeface="Dubai" panose="020B0503030403030204" pitchFamily="34" charset="-78"/>
                <a:cs typeface="Dubai" panose="020B0503030403030204" pitchFamily="34" charset="-78"/>
              </a:rPr>
              <a:t> </a:t>
            </a:r>
            <a:r>
              <a:rPr lang="ar-AE" sz="2000" b="1" i="0" dirty="0">
                <a:effectLst/>
                <a:latin typeface="Dubai" panose="020B0503030403030204" pitchFamily="34" charset="-78"/>
                <a:cs typeface="Dubai" panose="020B0503030403030204" pitchFamily="34" charset="-78"/>
              </a:rPr>
              <a:t>وسميت بالبراق لِأمرين؛ لأنّها سريعة كالبرق، ولأنّ لها بريقًا؛ فقد جاء في وصفها أنّها دابة بيضاء، والبريق يكون للبياض ( حديث صحيح ) .</a:t>
            </a:r>
            <a:endParaRPr lang="ar-AE" sz="2000" b="1" dirty="0">
              <a:latin typeface="Dubai" panose="020B0503030403030204" pitchFamily="34" charset="-78"/>
              <a:cs typeface="Dubai" panose="020B0503030403030204" pitchFamily="34" charset="-78"/>
            </a:endParaRPr>
          </a:p>
          <a:p>
            <a:pPr algn="r" rtl="1">
              <a:lnSpc>
                <a:spcPct val="150000"/>
              </a:lnSpc>
            </a:pPr>
            <a:r>
              <a:rPr lang="ar-AE" sz="2000" b="1" i="0" dirty="0">
                <a:solidFill>
                  <a:schemeClr val="accent5">
                    <a:lumMod val="75000"/>
                  </a:schemeClr>
                </a:solidFill>
                <a:effectLst/>
                <a:latin typeface="Dubai" panose="020B0503030403030204" pitchFamily="34" charset="-78"/>
                <a:cs typeface="Dubai" panose="020B0503030403030204" pitchFamily="34" charset="-78"/>
              </a:rPr>
              <a:t>لم يثبت أن البراق كان له جناحان ، وعلم ذلك عند الله تعالى . </a:t>
            </a:r>
          </a:p>
          <a:p>
            <a:pPr algn="r" rtl="1">
              <a:lnSpc>
                <a:spcPct val="150000"/>
              </a:lnSpc>
            </a:pPr>
            <a:r>
              <a:rPr lang="ar-AE" sz="2000" b="1" i="0" dirty="0">
                <a:effectLst/>
                <a:latin typeface="Dubai" panose="020B0503030403030204" pitchFamily="34" charset="-78"/>
                <a:cs typeface="Dubai" panose="020B0503030403030204" pitchFamily="34" charset="-78"/>
              </a:rPr>
              <a:t>قال جِبريلُ بإصبَعِه"، أي: أشار به، "فخرَق به الحجرَ"، أي: ثقَبَه وجعَل فيه مِثلَ الحَلْقةِ، "وشدَّ به البُراقَ"، أي: أوثَقه وربَطه بالحجَرِ</a:t>
            </a:r>
            <a:r>
              <a:rPr lang="ar-AE" sz="2000" b="1" dirty="0">
                <a:latin typeface="Dubai" panose="020B0503030403030204" pitchFamily="34" charset="-78"/>
                <a:cs typeface="Dubai" panose="020B0503030403030204" pitchFamily="34" charset="-78"/>
              </a:rPr>
              <a:t> ( حديث صحيح )</a:t>
            </a:r>
          </a:p>
          <a:p>
            <a:pPr algn="r" rtl="1">
              <a:lnSpc>
                <a:spcPct val="150000"/>
              </a:lnSpc>
            </a:pPr>
            <a:r>
              <a:rPr lang="ar-AE" sz="2000" b="1" dirty="0">
                <a:solidFill>
                  <a:schemeClr val="accent5">
                    <a:lumMod val="75000"/>
                  </a:schemeClr>
                </a:solidFill>
                <a:latin typeface="Dubai" panose="020B0503030403030204" pitchFamily="34" charset="-78"/>
                <a:cs typeface="Dubai" panose="020B0503030403030204" pitchFamily="34" charset="-78"/>
              </a:rPr>
              <a:t>من</a:t>
            </a:r>
            <a:r>
              <a:rPr lang="ar-AE" sz="2000" b="1" i="0" dirty="0">
                <a:solidFill>
                  <a:schemeClr val="accent5">
                    <a:lumMod val="75000"/>
                  </a:schemeClr>
                </a:solidFill>
                <a:effectLst/>
                <a:latin typeface="Dubai" panose="020B0503030403030204" pitchFamily="34" charset="-78"/>
                <a:cs typeface="Dubai" panose="020B0503030403030204" pitchFamily="34" charset="-78"/>
              </a:rPr>
              <a:t> الأكاذيب المشهورة أنه لما أراد العروج صَعَدَ على صخرة بيت المقدس، وركب البراق، فمالت الصخرة وارتفعت لتلحقه، فأمسكتها الملائكة .</a:t>
            </a:r>
          </a:p>
          <a:p>
            <a:pPr algn="r" rtl="1">
              <a:lnSpc>
                <a:spcPct val="150000"/>
              </a:lnSpc>
            </a:pPr>
            <a:r>
              <a:rPr lang="ar-AE" sz="1900" b="1" i="0" dirty="0">
                <a:solidFill>
                  <a:srgbClr val="333333"/>
                </a:solidFill>
                <a:effectLst/>
                <a:latin typeface="Dubai" panose="020B0503030403030204" pitchFamily="34" charset="-78"/>
                <a:cs typeface="Dubai" panose="020B0503030403030204" pitchFamily="34" charset="-78"/>
              </a:rPr>
              <a:t>بعض المؤرخين للسيرة يرون أنَّ ليلة سبعٍ وعشرين هي ليلة الإسراء والمعراج، ويحتفلون بها، </a:t>
            </a:r>
            <a:r>
              <a:rPr lang="ar-AE" sz="1900" b="1" i="0" dirty="0">
                <a:solidFill>
                  <a:srgbClr val="FF0000"/>
                </a:solidFill>
                <a:effectLst/>
                <a:latin typeface="Dubai" panose="020B0503030403030204" pitchFamily="34" charset="-78"/>
                <a:cs typeface="Dubai" panose="020B0503030403030204" pitchFamily="34" charset="-78"/>
              </a:rPr>
              <a:t>وهذا شيءٌ لا أصلَ له</a:t>
            </a:r>
            <a:r>
              <a:rPr lang="ar-AE" sz="1900" b="1" i="0" dirty="0">
                <a:solidFill>
                  <a:srgbClr val="333333"/>
                </a:solidFill>
                <a:effectLst/>
                <a:latin typeface="Dubai" panose="020B0503030403030204" pitchFamily="34" charset="-78"/>
                <a:cs typeface="Dubai" panose="020B0503030403030204" pitchFamily="34" charset="-78"/>
              </a:rPr>
              <a:t>، وليلة الإسراء والمعراج لم تُحفظ، وهذا بحكمة الله  أن نسيها الناسُ، وذلك من أسباب عدم الغلو فيها.</a:t>
            </a:r>
            <a:endParaRPr lang="ar-AE" sz="3000" b="1" i="0" dirty="0">
              <a:solidFill>
                <a:schemeClr val="accent5">
                  <a:lumMod val="75000"/>
                </a:schemeClr>
              </a:solidFill>
              <a:effectLst/>
              <a:latin typeface="Dubai" panose="020B0503030403030204" pitchFamily="34" charset="-78"/>
              <a:cs typeface="Dubai" panose="020B0503030403030204" pitchFamily="34" charset="-78"/>
            </a:endParaRPr>
          </a:p>
        </p:txBody>
      </p:sp>
    </p:spTree>
    <p:extLst>
      <p:ext uri="{BB962C8B-B14F-4D97-AF65-F5344CB8AC3E}">
        <p14:creationId xmlns:p14="http://schemas.microsoft.com/office/powerpoint/2010/main" val="5495373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sitting, dark, laptop, computer&#10;&#10;Description automatically generated">
            <a:extLst>
              <a:ext uri="{FF2B5EF4-FFF2-40B4-BE49-F238E27FC236}">
                <a16:creationId xmlns:a16="http://schemas.microsoft.com/office/drawing/2014/main" id="{676609DF-26D1-2D59-0381-48F4D8C06B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828"/>
            <a:ext cx="12192000" cy="6858000"/>
          </a:xfrm>
          <a:prstGeom prst="rect">
            <a:avLst/>
          </a:prstGeom>
        </p:spPr>
      </p:pic>
      <p:pic>
        <p:nvPicPr>
          <p:cNvPr id="10" name="Picture 9" descr="Desert ., Cartoon Desert HD wallpaper | Pxfuel">
            <a:extLst>
              <a:ext uri="{FF2B5EF4-FFF2-40B4-BE49-F238E27FC236}">
                <a16:creationId xmlns:a16="http://schemas.microsoft.com/office/drawing/2014/main" id="{6EAF2684-185B-EF0E-8EEB-D1943B300F66}"/>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9833" b="98954" l="1059" r="98471">
                        <a14:foregroundMark x1="81529" y1="75314" x2="26471" y2="84310"/>
                        <a14:foregroundMark x1="10706" y1="75523" x2="9176" y2="90586"/>
                        <a14:foregroundMark x1="8353" y1="92469" x2="81529" y2="98745"/>
                        <a14:foregroundMark x1="81529" y1="98745" x2="87529" y2="98745"/>
                        <a14:foregroundMark x1="96588" y1="74686" x2="53412" y2="69247"/>
                        <a14:foregroundMark x1="3882" y1="72385" x2="1059" y2="98954"/>
                        <a14:foregroundMark x1="98471" y1="70293" x2="96588" y2="86402"/>
                        <a14:backgroundMark x1="28588" y1="34310" x2="67529" y2="36192"/>
                        <a14:backgroundMark x1="82706" y1="46025" x2="39412" y2="43096"/>
                        <a14:backgroundMark x1="30706" y1="50418" x2="9647" y2="54184"/>
                        <a14:backgroundMark x1="72235" y1="51674" x2="99529" y2="46234"/>
                      </a14:backgroundRemoval>
                    </a14:imgEffect>
                    <a14:imgEffect>
                      <a14:artisticMarker/>
                    </a14:imgEffect>
                  </a14:imgLayer>
                </a14:imgProps>
              </a:ext>
              <a:ext uri="{28A0092B-C50C-407E-A947-70E740481C1C}">
                <a14:useLocalDpi xmlns:a14="http://schemas.microsoft.com/office/drawing/2010/main" val="0"/>
              </a:ext>
            </a:extLst>
          </a:blip>
          <a:srcRect t="52354"/>
          <a:stretch/>
        </p:blipFill>
        <p:spPr bwMode="auto">
          <a:xfrm>
            <a:off x="0" y="4445391"/>
            <a:ext cx="12192000" cy="2426676"/>
          </a:xfrm>
          <a:prstGeom prst="rect">
            <a:avLst/>
          </a:prstGeom>
          <a:noFill/>
          <a:extLst>
            <a:ext uri="{909E8E84-426E-40DD-AFC4-6F175D3DCCD1}">
              <a14:hiddenFill xmlns:a14="http://schemas.microsoft.com/office/drawing/2010/main">
                <a:solidFill>
                  <a:srgbClr val="FFFFFF"/>
                </a:solidFill>
              </a14:hiddenFill>
            </a:ext>
          </a:extLst>
        </p:spPr>
      </p:pic>
      <p:pic>
        <p:nvPicPr>
          <p:cNvPr id="11" name="Content Placeholder 4" descr="A picture containing toy&#10;&#10;Description automatically generated">
            <a:extLst>
              <a:ext uri="{FF2B5EF4-FFF2-40B4-BE49-F238E27FC236}">
                <a16:creationId xmlns:a16="http://schemas.microsoft.com/office/drawing/2014/main" id="{6BE31DDC-0B3C-8B57-1A5D-ABC220A2CCCC}"/>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9058" b="81517" l="10000" r="90000">
                        <a14:backgroundMark x1="23800" y1="46792" x2="25200" y2="66482"/>
                        <a14:backgroundMark x1="85200" y1="34735" x2="29400" y2="32965"/>
                        <a14:backgroundMark x1="76300" y1="45686" x2="69100" y2="41593"/>
                        <a14:backgroundMark x1="69100" y1="41593" x2="36000" y2="38496"/>
                        <a14:backgroundMark x1="72000" y1="44358" x2="64500" y2="43695"/>
                      </a14:backgroundRemoval>
                    </a14:imgEffect>
                  </a14:imgLayer>
                </a14:imgProps>
              </a:ext>
              <a:ext uri="{28A0092B-C50C-407E-A947-70E740481C1C}">
                <a14:useLocalDpi xmlns:a14="http://schemas.microsoft.com/office/drawing/2010/main" val="0"/>
              </a:ext>
            </a:extLst>
          </a:blip>
          <a:srcRect l="21195" t="41302" r="14854" b="22654"/>
          <a:stretch/>
        </p:blipFill>
        <p:spPr>
          <a:xfrm>
            <a:off x="0" y="2829594"/>
            <a:ext cx="5556738" cy="2729132"/>
          </a:xfrm>
          <a:prstGeom prst="rect">
            <a:avLst/>
          </a:prstGeom>
        </p:spPr>
      </p:pic>
      <p:sp>
        <p:nvSpPr>
          <p:cNvPr id="2" name="Title 1">
            <a:extLst>
              <a:ext uri="{FF2B5EF4-FFF2-40B4-BE49-F238E27FC236}">
                <a16:creationId xmlns:a16="http://schemas.microsoft.com/office/drawing/2014/main" id="{350FC597-72C7-024D-85C7-FF8DA02757B7}"/>
              </a:ext>
            </a:extLst>
          </p:cNvPr>
          <p:cNvSpPr>
            <a:spLocks noGrp="1"/>
          </p:cNvSpPr>
          <p:nvPr>
            <p:ph type="title"/>
          </p:nvPr>
        </p:nvSpPr>
        <p:spPr>
          <a:xfrm>
            <a:off x="-3380935" y="464817"/>
            <a:ext cx="10515600" cy="1325563"/>
          </a:xfrm>
        </p:spPr>
        <p:txBody>
          <a:bodyPr>
            <a:normAutofit/>
          </a:bodyPr>
          <a:lstStyle/>
          <a:p>
            <a:pPr algn="r"/>
            <a:r>
              <a:rPr lang="ar-AE" sz="2800" b="1" dirty="0">
                <a:solidFill>
                  <a:schemeClr val="bg1"/>
                </a:solidFill>
                <a:latin typeface="Dubai" panose="020B0503030403030204" pitchFamily="34" charset="-78"/>
                <a:cs typeface="Dubai" panose="020B0503030403030204" pitchFamily="34" charset="-78"/>
              </a:rPr>
              <a:t>فأرسل الله سبحانه وتعالى في الليل .. </a:t>
            </a:r>
            <a:endParaRPr lang="en-US" sz="2800" b="1" dirty="0">
              <a:solidFill>
                <a:schemeClr val="bg1"/>
              </a:solidFill>
              <a:latin typeface="Dubai" panose="020B0503030403030204" pitchFamily="34" charset="-78"/>
              <a:cs typeface="Dubai" panose="020B0503030403030204" pitchFamily="34" charset="-78"/>
            </a:endParaRPr>
          </a:p>
        </p:txBody>
      </p:sp>
      <p:sp>
        <p:nvSpPr>
          <p:cNvPr id="4" name="Title 1">
            <a:extLst>
              <a:ext uri="{FF2B5EF4-FFF2-40B4-BE49-F238E27FC236}">
                <a16:creationId xmlns:a16="http://schemas.microsoft.com/office/drawing/2014/main" id="{34B0AD2C-9E7E-BB97-017F-E454936CBEE1}"/>
              </a:ext>
            </a:extLst>
          </p:cNvPr>
          <p:cNvSpPr txBox="1">
            <a:spLocks/>
          </p:cNvSpPr>
          <p:nvPr/>
        </p:nvSpPr>
        <p:spPr>
          <a:xfrm>
            <a:off x="-4847493" y="1388373"/>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ar-AE" sz="2800" b="1" dirty="0">
                <a:solidFill>
                  <a:schemeClr val="bg1"/>
                </a:solidFill>
                <a:latin typeface="Dubai" panose="020B0503030403030204" pitchFamily="34" charset="-78"/>
                <a:cs typeface="Dubai" panose="020B0503030403030204" pitchFamily="34" charset="-78"/>
              </a:rPr>
              <a:t>كائن ليس موجود على كوكب الأرض ..</a:t>
            </a:r>
            <a:endParaRPr lang="en-US" sz="2800" b="1" dirty="0">
              <a:solidFill>
                <a:schemeClr val="bg1"/>
              </a:solidFill>
              <a:latin typeface="Dubai" panose="020B0503030403030204" pitchFamily="34" charset="-78"/>
              <a:cs typeface="Dubai" panose="020B0503030403030204" pitchFamily="34" charset="-78"/>
            </a:endParaRPr>
          </a:p>
        </p:txBody>
      </p:sp>
      <p:sp>
        <p:nvSpPr>
          <p:cNvPr id="5" name="Title 1">
            <a:extLst>
              <a:ext uri="{FF2B5EF4-FFF2-40B4-BE49-F238E27FC236}">
                <a16:creationId xmlns:a16="http://schemas.microsoft.com/office/drawing/2014/main" id="{10B4BD73-4A30-99CD-FC06-E9815B768AE7}"/>
              </a:ext>
            </a:extLst>
          </p:cNvPr>
          <p:cNvSpPr txBox="1">
            <a:spLocks/>
          </p:cNvSpPr>
          <p:nvPr/>
        </p:nvSpPr>
        <p:spPr>
          <a:xfrm>
            <a:off x="-849677" y="3308503"/>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ar-AE" sz="2800" b="1" dirty="0">
                <a:solidFill>
                  <a:schemeClr val="bg1"/>
                </a:solidFill>
                <a:latin typeface="Dubai" panose="020B0503030403030204" pitchFamily="34" charset="-78"/>
                <a:cs typeface="Dubai" panose="020B0503030403030204" pitchFamily="34" charset="-78"/>
              </a:rPr>
              <a:t>لونه أبيض واسمه " البراق " </a:t>
            </a:r>
            <a:endParaRPr lang="en-US" sz="2800" b="1" dirty="0">
              <a:solidFill>
                <a:schemeClr val="bg1"/>
              </a:solidFill>
              <a:latin typeface="Dubai" panose="020B0503030403030204" pitchFamily="34" charset="-78"/>
              <a:cs typeface="Dubai" panose="020B0503030403030204" pitchFamily="34" charset="-78"/>
            </a:endParaRPr>
          </a:p>
        </p:txBody>
      </p:sp>
      <p:sp>
        <p:nvSpPr>
          <p:cNvPr id="6" name="Title 1">
            <a:extLst>
              <a:ext uri="{FF2B5EF4-FFF2-40B4-BE49-F238E27FC236}">
                <a16:creationId xmlns:a16="http://schemas.microsoft.com/office/drawing/2014/main" id="{F9CEA535-7334-9A48-CE5C-47484FE171CF}"/>
              </a:ext>
            </a:extLst>
          </p:cNvPr>
          <p:cNvSpPr txBox="1">
            <a:spLocks/>
          </p:cNvSpPr>
          <p:nvPr/>
        </p:nvSpPr>
        <p:spPr>
          <a:xfrm>
            <a:off x="1143586" y="2637774"/>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ar-AE" sz="2800" b="1" dirty="0">
                <a:solidFill>
                  <a:schemeClr val="bg1"/>
                </a:solidFill>
                <a:latin typeface="Dubai" panose="020B0503030403030204" pitchFamily="34" charset="-78"/>
                <a:cs typeface="Dubai" panose="020B0503030403030204" pitchFamily="34" charset="-78"/>
              </a:rPr>
              <a:t>هو يشبه الحصان والحمار .. </a:t>
            </a:r>
            <a:endParaRPr lang="en-US" sz="2800" b="1" dirty="0">
              <a:solidFill>
                <a:schemeClr val="bg1"/>
              </a:solidFill>
              <a:latin typeface="Dubai" panose="020B0503030403030204" pitchFamily="34" charset="-78"/>
              <a:cs typeface="Dubai" panose="020B0503030403030204" pitchFamily="34" charset="-78"/>
            </a:endParaRPr>
          </a:p>
        </p:txBody>
      </p:sp>
    </p:spTree>
    <p:extLst>
      <p:ext uri="{BB962C8B-B14F-4D97-AF65-F5344CB8AC3E}">
        <p14:creationId xmlns:p14="http://schemas.microsoft.com/office/powerpoint/2010/main" val="29680461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sitting, dark, laptop, computer&#10;&#10;Description automatically generated">
            <a:extLst>
              <a:ext uri="{FF2B5EF4-FFF2-40B4-BE49-F238E27FC236}">
                <a16:creationId xmlns:a16="http://schemas.microsoft.com/office/drawing/2014/main" id="{65B5A9C3-9D70-A1FF-B585-BE4C609A09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828"/>
            <a:ext cx="12192000" cy="6858000"/>
          </a:xfrm>
          <a:prstGeom prst="rect">
            <a:avLst/>
          </a:prstGeom>
        </p:spPr>
      </p:pic>
      <p:pic>
        <p:nvPicPr>
          <p:cNvPr id="6" name="Picture 5" descr="Desert ., Cartoon Desert HD wallpaper | Pxfuel">
            <a:extLst>
              <a:ext uri="{FF2B5EF4-FFF2-40B4-BE49-F238E27FC236}">
                <a16:creationId xmlns:a16="http://schemas.microsoft.com/office/drawing/2014/main" id="{30779175-E98B-F075-D69D-CCEEDCB6FD47}"/>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9833" b="98954" l="1059" r="98471">
                        <a14:foregroundMark x1="81529" y1="75314" x2="26471" y2="84310"/>
                        <a14:foregroundMark x1="10706" y1="75523" x2="9176" y2="90586"/>
                        <a14:foregroundMark x1="8353" y1="92469" x2="81529" y2="98745"/>
                        <a14:foregroundMark x1="81529" y1="98745" x2="87529" y2="98745"/>
                        <a14:foregroundMark x1="96588" y1="74686" x2="53412" y2="69247"/>
                        <a14:foregroundMark x1="3882" y1="72385" x2="1059" y2="98954"/>
                        <a14:foregroundMark x1="98471" y1="70293" x2="96588" y2="86402"/>
                        <a14:backgroundMark x1="28588" y1="34310" x2="67529" y2="36192"/>
                        <a14:backgroundMark x1="82706" y1="46025" x2="39412" y2="43096"/>
                        <a14:backgroundMark x1="30706" y1="50418" x2="9647" y2="54184"/>
                        <a14:backgroundMark x1="72235" y1="51674" x2="99529" y2="46234"/>
                      </a14:backgroundRemoval>
                    </a14:imgEffect>
                    <a14:imgEffect>
                      <a14:artisticMarker/>
                    </a14:imgEffect>
                  </a14:imgLayer>
                </a14:imgProps>
              </a:ext>
              <a:ext uri="{28A0092B-C50C-407E-A947-70E740481C1C}">
                <a14:useLocalDpi xmlns:a14="http://schemas.microsoft.com/office/drawing/2010/main" val="0"/>
              </a:ext>
            </a:extLst>
          </a:blip>
          <a:srcRect t="52354"/>
          <a:stretch/>
        </p:blipFill>
        <p:spPr bwMode="auto">
          <a:xfrm>
            <a:off x="0" y="4445391"/>
            <a:ext cx="12192000" cy="242667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350FC597-72C7-024D-85C7-FF8DA02757B7}"/>
              </a:ext>
            </a:extLst>
          </p:cNvPr>
          <p:cNvSpPr>
            <a:spLocks noGrp="1"/>
          </p:cNvSpPr>
          <p:nvPr>
            <p:ph type="title"/>
          </p:nvPr>
        </p:nvSpPr>
        <p:spPr>
          <a:xfrm>
            <a:off x="258679" y="233437"/>
            <a:ext cx="11674642" cy="1325563"/>
          </a:xfrm>
        </p:spPr>
        <p:txBody>
          <a:bodyPr>
            <a:noAutofit/>
          </a:bodyPr>
          <a:lstStyle/>
          <a:p>
            <a:pPr algn="r" rtl="1">
              <a:lnSpc>
                <a:spcPct val="150000"/>
              </a:lnSpc>
            </a:pPr>
            <a:r>
              <a:rPr lang="ar-AE" sz="2800" b="1" dirty="0">
                <a:solidFill>
                  <a:schemeClr val="bg1"/>
                </a:solidFill>
                <a:latin typeface="Dubai" panose="020B0503030403030204" pitchFamily="34" charset="-78"/>
                <a:cs typeface="Dubai" panose="020B0503030403030204" pitchFamily="34" charset="-78"/>
              </a:rPr>
              <a:t>ركب رسولنا محمد صلى الله عليه وسلم على البراق .. </a:t>
            </a:r>
            <a:br>
              <a:rPr lang="ar-AE" sz="2800" b="1" dirty="0">
                <a:solidFill>
                  <a:schemeClr val="bg1"/>
                </a:solidFill>
                <a:latin typeface="Dubai" panose="020B0503030403030204" pitchFamily="34" charset="-78"/>
                <a:cs typeface="Dubai" panose="020B0503030403030204" pitchFamily="34" charset="-78"/>
              </a:rPr>
            </a:br>
            <a:r>
              <a:rPr lang="ar-AE" sz="2800" b="1" dirty="0">
                <a:solidFill>
                  <a:schemeClr val="bg1"/>
                </a:solidFill>
                <a:latin typeface="Dubai" panose="020B0503030403030204" pitchFamily="34" charset="-78"/>
                <a:cs typeface="Dubai" panose="020B0503030403030204" pitchFamily="34" charset="-78"/>
              </a:rPr>
              <a:t>                                                                                     وطار البراق في السماء ، </a:t>
            </a:r>
            <a:r>
              <a:rPr lang="en-US" sz="2800" b="1" dirty="0">
                <a:solidFill>
                  <a:schemeClr val="bg1"/>
                </a:solidFill>
                <a:latin typeface="Dubai" panose="020B0503030403030204" pitchFamily="34" charset="-78"/>
                <a:cs typeface="Dubai" panose="020B0503030403030204" pitchFamily="34" charset="-78"/>
              </a:rPr>
              <a:t> </a:t>
            </a:r>
            <a:r>
              <a:rPr lang="ar-AE" sz="2800" b="1" dirty="0">
                <a:solidFill>
                  <a:schemeClr val="bg1"/>
                </a:solidFill>
                <a:latin typeface="Dubai" panose="020B0503030403030204" pitchFamily="34" charset="-78"/>
                <a:cs typeface="Dubai" panose="020B0503030403030204" pitchFamily="34" charset="-78"/>
              </a:rPr>
              <a:t>من مكة .. </a:t>
            </a:r>
            <a:endParaRPr lang="en-US" sz="2800" b="1" dirty="0">
              <a:solidFill>
                <a:schemeClr val="bg1"/>
              </a:solidFill>
              <a:latin typeface="Dubai" panose="020B0503030403030204" pitchFamily="34" charset="-78"/>
              <a:cs typeface="Dubai" panose="020B0503030403030204" pitchFamily="34" charset="-78"/>
            </a:endParaRPr>
          </a:p>
        </p:txBody>
      </p:sp>
      <p:pic>
        <p:nvPicPr>
          <p:cNvPr id="7" name="Picture 6" descr="Flat Kaaba Mecca Icon Clipart Vector for Hajj and Eid Adha Islamic  Background Banner Decoration 10036499 Vector Art at Vecteezy">
            <a:extLst>
              <a:ext uri="{FF2B5EF4-FFF2-40B4-BE49-F238E27FC236}">
                <a16:creationId xmlns:a16="http://schemas.microsoft.com/office/drawing/2014/main" id="{ADEC5695-558B-2844-0C91-973790C931F7}"/>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7569" y="2670585"/>
            <a:ext cx="3822290" cy="38222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71111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sitting, dark, laptop, computer&#10;&#10;Description automatically generated">
            <a:extLst>
              <a:ext uri="{FF2B5EF4-FFF2-40B4-BE49-F238E27FC236}">
                <a16:creationId xmlns:a16="http://schemas.microsoft.com/office/drawing/2014/main" id="{65B5A9C3-9D70-A1FF-B585-BE4C609A09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828"/>
            <a:ext cx="12192000" cy="6858000"/>
          </a:xfrm>
          <a:prstGeom prst="rect">
            <a:avLst/>
          </a:prstGeom>
        </p:spPr>
      </p:pic>
      <p:pic>
        <p:nvPicPr>
          <p:cNvPr id="6" name="Picture 5" descr="Desert ., Cartoon Desert HD wallpaper | Pxfuel">
            <a:extLst>
              <a:ext uri="{FF2B5EF4-FFF2-40B4-BE49-F238E27FC236}">
                <a16:creationId xmlns:a16="http://schemas.microsoft.com/office/drawing/2014/main" id="{30779175-E98B-F075-D69D-CCEEDCB6FD47}"/>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9833" b="98954" l="1059" r="98471">
                        <a14:foregroundMark x1="81529" y1="75314" x2="26471" y2="84310"/>
                        <a14:foregroundMark x1="10706" y1="75523" x2="9176" y2="90586"/>
                        <a14:foregroundMark x1="8353" y1="92469" x2="81529" y2="98745"/>
                        <a14:foregroundMark x1="81529" y1="98745" x2="87529" y2="98745"/>
                        <a14:foregroundMark x1="96588" y1="74686" x2="53412" y2="69247"/>
                        <a14:foregroundMark x1="3882" y1="72385" x2="1059" y2="98954"/>
                        <a14:foregroundMark x1="98471" y1="70293" x2="96588" y2="86402"/>
                        <a14:backgroundMark x1="28588" y1="34310" x2="67529" y2="36192"/>
                        <a14:backgroundMark x1="82706" y1="46025" x2="39412" y2="43096"/>
                        <a14:backgroundMark x1="30706" y1="50418" x2="9647" y2="54184"/>
                        <a14:backgroundMark x1="72235" y1="51674" x2="99529" y2="46234"/>
                      </a14:backgroundRemoval>
                    </a14:imgEffect>
                    <a14:imgEffect>
                      <a14:artisticMarker/>
                    </a14:imgEffect>
                  </a14:imgLayer>
                </a14:imgProps>
              </a:ext>
              <a:ext uri="{28A0092B-C50C-407E-A947-70E740481C1C}">
                <a14:useLocalDpi xmlns:a14="http://schemas.microsoft.com/office/drawing/2010/main" val="0"/>
              </a:ext>
            </a:extLst>
          </a:blip>
          <a:srcRect t="52354"/>
          <a:stretch/>
        </p:blipFill>
        <p:spPr bwMode="auto">
          <a:xfrm>
            <a:off x="0" y="5271637"/>
            <a:ext cx="12192000" cy="1600429"/>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a:extLst>
              <a:ext uri="{FF2B5EF4-FFF2-40B4-BE49-F238E27FC236}">
                <a16:creationId xmlns:a16="http://schemas.microsoft.com/office/drawing/2014/main" id="{34B0AD2C-9E7E-BB97-017F-E454936CBEE1}"/>
              </a:ext>
            </a:extLst>
          </p:cNvPr>
          <p:cNvSpPr txBox="1">
            <a:spLocks/>
          </p:cNvSpPr>
          <p:nvPr/>
        </p:nvSpPr>
        <p:spPr>
          <a:xfrm>
            <a:off x="-297703" y="353190"/>
            <a:ext cx="11958339"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ar-AE" sz="3200" b="1" dirty="0">
                <a:solidFill>
                  <a:schemeClr val="bg1"/>
                </a:solidFill>
                <a:latin typeface="Dubai" panose="020B0503030403030204" pitchFamily="34" charset="-78"/>
                <a:cs typeface="Dubai" panose="020B0503030403030204" pitchFamily="34" charset="-78"/>
              </a:rPr>
              <a:t>ووصل في رحلة الإسراء إلى بيت المقدس .. </a:t>
            </a:r>
          </a:p>
          <a:p>
            <a:pPr algn="r">
              <a:lnSpc>
                <a:spcPct val="150000"/>
              </a:lnSpc>
            </a:pPr>
            <a:r>
              <a:rPr lang="ar-AE" sz="3200" b="1" dirty="0">
                <a:solidFill>
                  <a:schemeClr val="bg1"/>
                </a:solidFill>
                <a:latin typeface="Dubai" panose="020B0503030403030204" pitchFamily="34" charset="-78"/>
                <a:cs typeface="Dubai" panose="020B0503030403030204" pitchFamily="34" charset="-78"/>
              </a:rPr>
              <a:t>                                                               فصلى هناك في بيت المقدس .. </a:t>
            </a:r>
            <a:endParaRPr lang="en-US" sz="3200" b="1" dirty="0">
              <a:solidFill>
                <a:schemeClr val="bg1"/>
              </a:solidFill>
              <a:latin typeface="Dubai" panose="020B0503030403030204" pitchFamily="34" charset="-78"/>
              <a:cs typeface="Dubai" panose="020B0503030403030204" pitchFamily="34" charset="-78"/>
            </a:endParaRPr>
          </a:p>
        </p:txBody>
      </p:sp>
      <p:sp>
        <p:nvSpPr>
          <p:cNvPr id="3" name="Title 1">
            <a:extLst>
              <a:ext uri="{FF2B5EF4-FFF2-40B4-BE49-F238E27FC236}">
                <a16:creationId xmlns:a16="http://schemas.microsoft.com/office/drawing/2014/main" id="{D7A88EDC-CB30-99B4-09B7-E0D515430783}"/>
              </a:ext>
            </a:extLst>
          </p:cNvPr>
          <p:cNvSpPr txBox="1">
            <a:spLocks/>
          </p:cNvSpPr>
          <p:nvPr/>
        </p:nvSpPr>
        <p:spPr>
          <a:xfrm>
            <a:off x="-1835972" y="1399493"/>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ar-AE" sz="1600" b="1" dirty="0">
                <a:solidFill>
                  <a:schemeClr val="bg1"/>
                </a:solidFill>
                <a:latin typeface="Dubai" panose="020B0503030403030204" pitchFamily="34" charset="-78"/>
                <a:cs typeface="Dubai" panose="020B0503030403030204" pitchFamily="34" charset="-78"/>
              </a:rPr>
              <a:t>( بيت المقدس الآن في دولة فلسطين )</a:t>
            </a:r>
          </a:p>
        </p:txBody>
      </p:sp>
      <p:pic>
        <p:nvPicPr>
          <p:cNvPr id="8" name="Picture 4" descr="المسجد الأقصى, بيت, قلعة, شفاف PNG صورة للتحميل مجانا">
            <a:extLst>
              <a:ext uri="{FF2B5EF4-FFF2-40B4-BE49-F238E27FC236}">
                <a16:creationId xmlns:a16="http://schemas.microsoft.com/office/drawing/2014/main" id="{BC67EE66-D50B-559F-74C5-BAC0A270F03B}"/>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0000" b="90000" l="6667" r="91833">
                        <a14:foregroundMark x1="7583" y1="61417" x2="6667" y2="74667"/>
                        <a14:foregroundMark x1="91833" y1="62750" x2="91833" y2="70000"/>
                        <a14:backgroundMark x1="89750" y1="85500" x2="26583" y2="84083"/>
                        <a14:backgroundMark x1="26583" y1="84083" x2="16500" y2="88417"/>
                        <a14:backgroundMark x1="16500" y1="88417" x2="14833" y2="88167"/>
                        <a14:backgroundMark x1="13167" y1="83917" x2="18833" y2="83917"/>
                        <a14:backgroundMark x1="63583" y1="83917" x2="73167" y2="82917"/>
                        <a14:backgroundMark x1="81167" y1="84583" x2="87500" y2="80917"/>
                        <a14:backgroundMark x1="81167" y1="83917" x2="84500" y2="83250"/>
                      </a14:backgroundRemoval>
                    </a14:imgEffect>
                  </a14:imgLayer>
                </a14:imgProps>
              </a:ext>
              <a:ext uri="{28A0092B-C50C-407E-A947-70E740481C1C}">
                <a14:useLocalDpi xmlns:a14="http://schemas.microsoft.com/office/drawing/2010/main" val="0"/>
              </a:ext>
            </a:extLst>
          </a:blip>
          <a:srcRect/>
          <a:stretch>
            <a:fillRect/>
          </a:stretch>
        </p:blipFill>
        <p:spPr bwMode="auto">
          <a:xfrm>
            <a:off x="233661" y="2379414"/>
            <a:ext cx="4312350" cy="4312350"/>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a:extLst>
              <a:ext uri="{FF2B5EF4-FFF2-40B4-BE49-F238E27FC236}">
                <a16:creationId xmlns:a16="http://schemas.microsoft.com/office/drawing/2014/main" id="{DDD100E9-1584-906F-1B67-CE1FAA50902D}"/>
              </a:ext>
            </a:extLst>
          </p:cNvPr>
          <p:cNvGrpSpPr/>
          <p:nvPr/>
        </p:nvGrpSpPr>
        <p:grpSpPr>
          <a:xfrm>
            <a:off x="6705600" y="3815435"/>
            <a:ext cx="5486400" cy="3056631"/>
            <a:chOff x="869908" y="1116293"/>
            <a:chExt cx="8412480" cy="4625413"/>
          </a:xfrm>
        </p:grpSpPr>
        <p:pic>
          <p:nvPicPr>
            <p:cNvPr id="10" name="Picture 2" descr="الفرق بين المسجد الأقصى وقبة الصخرة">
              <a:extLst>
                <a:ext uri="{FF2B5EF4-FFF2-40B4-BE49-F238E27FC236}">
                  <a16:creationId xmlns:a16="http://schemas.microsoft.com/office/drawing/2014/main" id="{82353471-43FF-89DE-5869-07060A304D11}"/>
                </a:ext>
              </a:extLst>
            </p:cNvPr>
            <p:cNvPicPr>
              <a:picLocks noChangeAspect="1" noChangeArrowheads="1"/>
            </p:cNvPicPr>
            <p:nvPr/>
          </p:nvPicPr>
          <p:blipFill rotWithShape="1">
            <a:blip r:embed="rId7">
              <a:extLst>
                <a:ext uri="{BEBA8EAE-BF5A-486C-A8C5-ECC9F3942E4B}">
                  <a14:imgProps xmlns:a14="http://schemas.microsoft.com/office/drawing/2010/main">
                    <a14:imgLayer r:embed="rId8">
                      <a14:imgEffect>
                        <a14:backgroundRemoval t="10000" b="90000" l="10000" r="90000">
                          <a14:backgroundMark x1="43511" y1="43869" x2="40458" y2="47956"/>
                        </a14:backgroundRemoval>
                      </a14:imgEffect>
                    </a14:imgLayer>
                  </a14:imgProps>
                </a:ext>
                <a:ext uri="{28A0092B-C50C-407E-A947-70E740481C1C}">
                  <a14:useLocalDpi xmlns:a14="http://schemas.microsoft.com/office/drawing/2010/main" val="0"/>
                </a:ext>
              </a:extLst>
            </a:blip>
            <a:srcRect l="11756" t="11906" r="58761" b="54322"/>
            <a:stretch/>
          </p:blipFill>
          <p:spPr bwMode="auto">
            <a:xfrm>
              <a:off x="3896751" y="1116293"/>
              <a:ext cx="2074268" cy="166415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حجرلوجيا&quot;…يُقرّب معالم القدس لمن أُبعد عنها | بالصور | الجزيرة نت">
              <a:extLst>
                <a:ext uri="{FF2B5EF4-FFF2-40B4-BE49-F238E27FC236}">
                  <a16:creationId xmlns:a16="http://schemas.microsoft.com/office/drawing/2014/main" id="{BD24E39B-7B93-12AC-3D1F-5371E2BE6F44}"/>
                </a:ext>
              </a:extLst>
            </p:cNvPr>
            <p:cNvPicPr>
              <a:picLocks noChangeAspect="1" noChangeArrowheads="1"/>
            </p:cNvPicPr>
            <p:nvPr/>
          </p:nvPicPr>
          <p:blipFill rotWithShape="1">
            <a:blip r:embed="rId9">
              <a:extLst>
                <a:ext uri="{BEBA8EAE-BF5A-486C-A8C5-ECC9F3942E4B}">
                  <a14:imgProps xmlns:a14="http://schemas.microsoft.com/office/drawing/2010/main">
                    <a14:imgLayer r:embed="rId10">
                      <a14:imgEffect>
                        <a14:backgroundRemoval t="25000" b="99000" l="8375" r="93875">
                          <a14:foregroundMark x1="87500" y1="68222" x2="87563" y2="87111"/>
                          <a14:foregroundMark x1="87563" y1="87111" x2="11063" y2="87222"/>
                          <a14:foregroundMark x1="11063" y1="87222" x2="11875" y2="77111"/>
                          <a14:foregroundMark x1="11875" y1="77111" x2="13000" y2="93667"/>
                          <a14:foregroundMark x1="13000" y1="93667" x2="31813" y2="99111"/>
                          <a14:foregroundMark x1="31813" y1="99111" x2="59313" y2="94333"/>
                          <a14:foregroundMark x1="59313" y1="94333" x2="78875" y2="97778"/>
                          <a14:foregroundMark x1="78875" y1="97778" x2="88375" y2="93222"/>
                          <a14:foregroundMark x1="88375" y1="93222" x2="78625" y2="85222"/>
                          <a14:foregroundMark x1="78625" y1="85222" x2="46813" y2="84222"/>
                          <a14:foregroundMark x1="46813" y1="84222" x2="36688" y2="78000"/>
                          <a14:foregroundMark x1="36688" y1="78000" x2="67125" y2="67778"/>
                          <a14:foregroundMark x1="67125" y1="67778" x2="76625" y2="74667"/>
                          <a14:foregroundMark x1="76625" y1="74667" x2="76563" y2="74778"/>
                          <a14:foregroundMark x1="34375" y1="63667" x2="21000" y2="65667"/>
                          <a14:foregroundMark x1="23313" y1="53556" x2="17750" y2="65000"/>
                          <a14:foregroundMark x1="15875" y1="57667" x2="10938" y2="76556"/>
                          <a14:foregroundMark x1="8375" y1="68444" x2="8688" y2="96556"/>
                          <a14:foregroundMark x1="9063" y1="99333" x2="29125" y2="98556"/>
                          <a14:foregroundMark x1="21875" y1="53111" x2="14313" y2="59667"/>
                          <a14:foregroundMark x1="39313" y1="56889" x2="36375" y2="68778"/>
                          <a14:foregroundMark x1="69563" y1="61222" x2="55937" y2="58667"/>
                          <a14:foregroundMark x1="89875" y1="73000" x2="88625" y2="84667"/>
                          <a14:foregroundMark x1="91313" y1="88222" x2="89313" y2="97000"/>
                          <a14:foregroundMark x1="91750" y1="72556" x2="90313" y2="82889"/>
                          <a14:foregroundMark x1="87875" y1="66778" x2="93750" y2="65000"/>
                          <a14:foregroundMark x1="90875" y1="69556" x2="92125" y2="91333"/>
                          <a14:foregroundMark x1="92125" y1="91333" x2="93438" y2="96556"/>
                          <a14:foregroundMark x1="90063" y1="73556" x2="93875" y2="79333"/>
                          <a14:foregroundMark x1="81063" y1="62222" x2="87625" y2="68778"/>
                          <a14:foregroundMark x1="62063" y1="54111" x2="69000" y2="59667"/>
                          <a14:foregroundMark x1="38625" y1="53556" x2="34063" y2="69556"/>
                          <a14:foregroundMark x1="66438" y1="56889" x2="66438" y2="56889"/>
                          <a14:foregroundMark x1="64625" y1="55667" x2="70125" y2="57000"/>
                          <a14:foregroundMark x1="70125" y1="57000" x2="70313" y2="57111"/>
                          <a14:foregroundMark x1="84500" y1="64222" x2="88063" y2="64444"/>
                          <a14:foregroundMark x1="51938" y1="41889" x2="48125" y2="44667"/>
                          <a14:foregroundMark x1="50375" y1="39667" x2="49813" y2="42889"/>
                          <a14:foregroundMark x1="52563" y1="42111" x2="49438" y2="39667"/>
                          <a14:foregroundMark x1="51688" y1="39333" x2="53500" y2="41889"/>
                          <a14:foregroundMark x1="49813" y1="39889" x2="45875" y2="41667"/>
                          <a14:backgroundMark x1="76813" y1="47000" x2="66750" y2="40667"/>
                          <a14:backgroundMark x1="84188" y1="52889" x2="97000" y2="61889"/>
                          <a14:backgroundMark x1="62313" y1="30889" x2="65063" y2="41000"/>
                          <a14:backgroundMark x1="35063" y1="41444" x2="45517" y2="40825"/>
                          <a14:backgroundMark x1="41438" y1="28556" x2="58500" y2="31778"/>
                          <a14:backgroundMark x1="41750" y1="36556" x2="48813" y2="22667"/>
                          <a14:backgroundMark x1="47000" y1="29222" x2="43313" y2="35111"/>
                          <a14:backgroundMark x1="44438" y1="35333" x2="42188" y2="39889"/>
                        </a14:backgroundRemoval>
                      </a14:imgEffect>
                    </a14:imgLayer>
                  </a14:imgProps>
                </a:ext>
                <a:ext uri="{28A0092B-C50C-407E-A947-70E740481C1C}">
                  <a14:useLocalDpi xmlns:a14="http://schemas.microsoft.com/office/drawing/2010/main" val="0"/>
                </a:ext>
              </a:extLst>
            </a:blip>
            <a:srcRect l="6959" t="16990" r="8119"/>
            <a:stretch/>
          </p:blipFill>
          <p:spPr bwMode="auto">
            <a:xfrm>
              <a:off x="869908" y="1116293"/>
              <a:ext cx="8412480" cy="462541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1216924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sitting, dark, laptop, computer&#10;&#10;Description automatically generated">
            <a:extLst>
              <a:ext uri="{FF2B5EF4-FFF2-40B4-BE49-F238E27FC236}">
                <a16:creationId xmlns:a16="http://schemas.microsoft.com/office/drawing/2014/main" id="{6789E001-7962-8660-E1B6-27B6182109E5}"/>
              </a:ext>
            </a:extLst>
          </p:cNvPr>
          <p:cNvPicPr>
            <a:picLocks noChangeAspect="1"/>
          </p:cNvPicPr>
          <p:nvPr/>
        </p:nvPicPr>
        <p:blipFill rotWithShape="1">
          <a:blip r:embed="rId2">
            <a:alphaModFix/>
            <a:extLst>
              <a:ext uri="{BEBA8EAE-BF5A-486C-A8C5-ECC9F3942E4B}">
                <a14:imgProps xmlns:a14="http://schemas.microsoft.com/office/drawing/2010/main">
                  <a14:imgLayer r:embed="rId3">
                    <a14:imgEffect>
                      <a14:artisticGlowDiffused/>
                    </a14:imgEffect>
                  </a14:imgLayer>
                </a14:imgProps>
              </a:ext>
              <a:ext uri="{28A0092B-C50C-407E-A947-70E740481C1C}">
                <a14:useLocalDpi xmlns:a14="http://schemas.microsoft.com/office/drawing/2010/main" val="0"/>
              </a:ext>
            </a:extLst>
          </a:blip>
          <a:srcRect l="16279" t="36794"/>
          <a:stretch/>
        </p:blipFill>
        <p:spPr>
          <a:xfrm>
            <a:off x="0" y="-1828"/>
            <a:ext cx="12192000" cy="6873896"/>
          </a:xfrm>
          <a:prstGeom prst="rect">
            <a:avLst/>
          </a:prstGeom>
        </p:spPr>
      </p:pic>
      <p:pic>
        <p:nvPicPr>
          <p:cNvPr id="1026" name="Picture 2" descr="حبل, حبل png">
            <a:extLst>
              <a:ext uri="{FF2B5EF4-FFF2-40B4-BE49-F238E27FC236}">
                <a16:creationId xmlns:a16="http://schemas.microsoft.com/office/drawing/2014/main" id="{6D1FA916-0342-4974-C927-456CA7BA6B03}"/>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9994" b="95881" l="10000" r="90000">
                        <a14:foregroundMark x1="58378" y1="94428" x2="58378" y2="95881"/>
                      </a14:backgroundRemoval>
                    </a14:imgEffect>
                  </a14:imgLayer>
                </a14:imgProps>
              </a:ext>
              <a:ext uri="{28A0092B-C50C-407E-A947-70E740481C1C}">
                <a14:useLocalDpi xmlns:a14="http://schemas.microsoft.com/office/drawing/2010/main" val="0"/>
              </a:ext>
            </a:extLst>
          </a:blip>
          <a:srcRect/>
          <a:stretch>
            <a:fillRect/>
          </a:stretch>
        </p:blipFill>
        <p:spPr bwMode="auto">
          <a:xfrm rot="16739853">
            <a:off x="4363293" y="2107502"/>
            <a:ext cx="908629" cy="4055036"/>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Desert ., Cartoon Desert HD wallpaper | Pxfuel">
            <a:extLst>
              <a:ext uri="{FF2B5EF4-FFF2-40B4-BE49-F238E27FC236}">
                <a16:creationId xmlns:a16="http://schemas.microsoft.com/office/drawing/2014/main" id="{A66A1B19-4A85-1AFF-C6ED-AFCE89CFFEFF}"/>
              </a:ext>
            </a:extLst>
          </p:cNvPr>
          <p:cNvPicPr>
            <a:picLocks noChangeAspect="1" noChangeArrowheads="1"/>
          </p:cNvPicPr>
          <p:nvPr/>
        </p:nvPicPr>
        <p:blipFill rotWithShape="1">
          <a:blip r:embed="rId6">
            <a:extLst>
              <a:ext uri="{BEBA8EAE-BF5A-486C-A8C5-ECC9F3942E4B}">
                <a14:imgProps xmlns:a14="http://schemas.microsoft.com/office/drawing/2010/main">
                  <a14:imgLayer r:embed="rId7">
                    <a14:imgEffect>
                      <a14:backgroundRemoval t="9833" b="98954" l="1059" r="98471">
                        <a14:foregroundMark x1="81529" y1="75314" x2="26471" y2="84310"/>
                        <a14:foregroundMark x1="10706" y1="75523" x2="9176" y2="90586"/>
                        <a14:foregroundMark x1="8353" y1="92469" x2="81529" y2="98745"/>
                        <a14:foregroundMark x1="81529" y1="98745" x2="87529" y2="98745"/>
                        <a14:foregroundMark x1="96588" y1="74686" x2="53412" y2="69247"/>
                        <a14:foregroundMark x1="3882" y1="72385" x2="1059" y2="98954"/>
                        <a14:foregroundMark x1="98471" y1="70293" x2="96588" y2="86402"/>
                        <a14:backgroundMark x1="28588" y1="34310" x2="67529" y2="36192"/>
                        <a14:backgroundMark x1="82706" y1="46025" x2="39412" y2="43096"/>
                        <a14:backgroundMark x1="30706" y1="50418" x2="9647" y2="54184"/>
                        <a14:backgroundMark x1="72235" y1="51674" x2="99529" y2="46234"/>
                      </a14:backgroundRemoval>
                    </a14:imgEffect>
                    <a14:imgEffect>
                      <a14:artisticMarker/>
                    </a14:imgEffect>
                  </a14:imgLayer>
                </a14:imgProps>
              </a:ext>
              <a:ext uri="{28A0092B-C50C-407E-A947-70E740481C1C}">
                <a14:useLocalDpi xmlns:a14="http://schemas.microsoft.com/office/drawing/2010/main" val="0"/>
              </a:ext>
            </a:extLst>
          </a:blip>
          <a:srcRect t="52354"/>
          <a:stretch/>
        </p:blipFill>
        <p:spPr bwMode="auto">
          <a:xfrm>
            <a:off x="0" y="5108625"/>
            <a:ext cx="12192000" cy="1763442"/>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Should a Retaining Wall Be Leaning or Tilted?">
            <a:extLst>
              <a:ext uri="{FF2B5EF4-FFF2-40B4-BE49-F238E27FC236}">
                <a16:creationId xmlns:a16="http://schemas.microsoft.com/office/drawing/2014/main" id="{5AED4589-2B34-3BED-0EE5-86566E580A16}"/>
              </a:ext>
            </a:extLst>
          </p:cNvPr>
          <p:cNvPicPr>
            <a:picLocks noChangeAspect="1" noChangeArrowheads="1"/>
          </p:cNvPicPr>
          <p:nvPr/>
        </p:nvPicPr>
        <p:blipFill rotWithShape="1">
          <a:blip r:embed="rId8">
            <a:extLst>
              <a:ext uri="{BEBA8EAE-BF5A-486C-A8C5-ECC9F3942E4B}">
                <a14:imgProps xmlns:a14="http://schemas.microsoft.com/office/drawing/2010/main">
                  <a14:imgLayer r:embed="rId9">
                    <a14:imgEffect>
                      <a14:backgroundRemoval t="4362" b="96094" l="635" r="99170">
                        <a14:foregroundMark x1="7275" y1="7747" x2="5615" y2="83333"/>
                        <a14:foregroundMark x1="52751" y1="95618" x2="22510" y2="96094"/>
                        <a14:foregroundMark x1="55615" y1="95573" x2="54412" y2="95592"/>
                        <a14:foregroundMark x1="22510" y1="96094" x2="22510" y2="96094"/>
                        <a14:foregroundMark x1="9375" y1="4427" x2="4395" y2="5273"/>
                        <a14:foregroundMark x1="2686" y1="7227" x2="635" y2="37500"/>
                        <a14:foregroundMark x1="2490" y1="86133" x2="1660" y2="92513"/>
                        <a14:foregroundMark x1="77490" y1="41927" x2="83964" y2="39795"/>
                        <a14:foregroundMark x1="94283" y1="48736" x2="85840" y2="75260"/>
                        <a14:foregroundMark x1="97755" y1="79014" x2="97142" y2="87976"/>
                        <a14:foregroundMark x1="99170" y1="58333" x2="98340" y2="70465"/>
                        <a14:backgroundMark x1="65430" y1="26693" x2="60840" y2="21419"/>
                        <a14:backgroundMark x1="58545" y1="17773" x2="59375" y2="20247"/>
                        <a14:backgroundMark x1="62939" y1="20833" x2="65430" y2="25586"/>
                        <a14:backgroundMark x1="66455" y1="27799" x2="56689" y2="17773"/>
                        <a14:backgroundMark x1="58545" y1="16667" x2="72510" y2="29167"/>
                        <a14:backgroundMark x1="70215" y1="28320" x2="63770" y2="24414"/>
                        <a14:backgroundMark x1="62305" y1="22201" x2="66895" y2="27214"/>
                        <a14:backgroundMark x1="83740" y1="38607" x2="90186" y2="41406"/>
                        <a14:backgroundMark x1="78760" y1="48307" x2="66650" y2="90560"/>
                        <a14:backgroundMark x1="99805" y1="68359" x2="92920" y2="93359"/>
                        <a14:backgroundMark x1="89160" y1="44987" x2="78760" y2="86133"/>
                        <a14:backgroundMark x1="74561" y1="22786" x2="69385" y2="86133"/>
                        <a14:backgroundMark x1="69385" y1="86133" x2="69385" y2="86133"/>
                        <a14:backgroundMark x1="53955" y1="11393" x2="53564" y2="99414"/>
                        <a14:backgroundMark x1="53564" y1="99414" x2="53564" y2="99414"/>
                        <a14:backgroundMark x1="96240" y1="31641" x2="93115" y2="79167"/>
                        <a14:backgroundMark x1="93555" y1="68359" x2="97705" y2="98047"/>
                      </a14:backgroundRemoval>
                    </a14:imgEffect>
                  </a14:imgLayer>
                </a14:imgProps>
              </a:ext>
              <a:ext uri="{28A0092B-C50C-407E-A947-70E740481C1C}">
                <a14:useLocalDpi xmlns:a14="http://schemas.microsoft.com/office/drawing/2010/main" val="0"/>
              </a:ext>
            </a:extLst>
          </a:blip>
          <a:srcRect r="58542"/>
          <a:stretch/>
        </p:blipFill>
        <p:spPr bwMode="auto">
          <a:xfrm>
            <a:off x="0" y="-1829"/>
            <a:ext cx="379095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a:extLst>
              <a:ext uri="{FF2B5EF4-FFF2-40B4-BE49-F238E27FC236}">
                <a16:creationId xmlns:a16="http://schemas.microsoft.com/office/drawing/2014/main" id="{FDC8EBA4-83DE-901A-0434-A49AAD18814B}"/>
              </a:ext>
            </a:extLst>
          </p:cNvPr>
          <p:cNvSpPr txBox="1">
            <a:spLocks/>
          </p:cNvSpPr>
          <p:nvPr/>
        </p:nvSpPr>
        <p:spPr>
          <a:xfrm>
            <a:off x="2112807" y="1643942"/>
            <a:ext cx="11958339"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ar-AE" sz="3200" b="1" dirty="0">
                <a:solidFill>
                  <a:schemeClr val="bg1"/>
                </a:solidFill>
                <a:latin typeface="Dubai" panose="020B0503030403030204" pitchFamily="34" charset="-78"/>
                <a:cs typeface="Dubai" panose="020B0503030403030204" pitchFamily="34" charset="-78"/>
              </a:rPr>
              <a:t>وكان معه في الرحلة المَلك جبريل </a:t>
            </a:r>
          </a:p>
          <a:p>
            <a:pPr algn="ctr">
              <a:lnSpc>
                <a:spcPct val="150000"/>
              </a:lnSpc>
            </a:pPr>
            <a:r>
              <a:rPr lang="ar-AE" sz="3200" b="1" dirty="0">
                <a:solidFill>
                  <a:schemeClr val="bg1"/>
                </a:solidFill>
                <a:latin typeface="Dubai" panose="020B0503030403030204" pitchFamily="34" charset="-78"/>
                <a:cs typeface="Dubai" panose="020B0503030403030204" pitchFamily="34" charset="-78"/>
              </a:rPr>
              <a:t>( أخذ جبريل البراق وربطه في الحائط )  </a:t>
            </a:r>
            <a:endParaRPr lang="en-US" sz="3200" b="1" dirty="0">
              <a:solidFill>
                <a:schemeClr val="bg1"/>
              </a:solidFill>
              <a:latin typeface="Dubai" panose="020B0503030403030204" pitchFamily="34" charset="-78"/>
              <a:cs typeface="Dubai" panose="020B0503030403030204" pitchFamily="34" charset="-78"/>
            </a:endParaRPr>
          </a:p>
        </p:txBody>
      </p:sp>
    </p:spTree>
    <p:extLst>
      <p:ext uri="{BB962C8B-B14F-4D97-AF65-F5344CB8AC3E}">
        <p14:creationId xmlns:p14="http://schemas.microsoft.com/office/powerpoint/2010/main" val="8478941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675" fill="hold">
                                          <p:stCondLst>
                                            <p:cond delay="0"/>
                                          </p:stCondLst>
                                        </p:cTn>
                                        <p:tgtEl>
                                          <p:spTgt spid="1026"/>
                                        </p:tgtEl>
                                        <p:attrNameLst>
                                          <p:attrName>r</p:attrName>
                                        </p:attrNameLst>
                                      </p:cBhvr>
                                    </p:animRot>
                                    <p:animRot by="-240000">
                                      <p:cBhvr>
                                        <p:cTn id="7" dur="1350" fill="hold">
                                          <p:stCondLst>
                                            <p:cond delay="1350"/>
                                          </p:stCondLst>
                                        </p:cTn>
                                        <p:tgtEl>
                                          <p:spTgt spid="1026"/>
                                        </p:tgtEl>
                                        <p:attrNameLst>
                                          <p:attrName>r</p:attrName>
                                        </p:attrNameLst>
                                      </p:cBhvr>
                                    </p:animRot>
                                    <p:animRot by="240000">
                                      <p:cBhvr>
                                        <p:cTn id="8" dur="1350" fill="hold">
                                          <p:stCondLst>
                                            <p:cond delay="2700"/>
                                          </p:stCondLst>
                                        </p:cTn>
                                        <p:tgtEl>
                                          <p:spTgt spid="1026"/>
                                        </p:tgtEl>
                                        <p:attrNameLst>
                                          <p:attrName>r</p:attrName>
                                        </p:attrNameLst>
                                      </p:cBhvr>
                                    </p:animRot>
                                    <p:animRot by="-240000">
                                      <p:cBhvr>
                                        <p:cTn id="9" dur="1350" fill="hold">
                                          <p:stCondLst>
                                            <p:cond delay="4050"/>
                                          </p:stCondLst>
                                        </p:cTn>
                                        <p:tgtEl>
                                          <p:spTgt spid="1026"/>
                                        </p:tgtEl>
                                        <p:attrNameLst>
                                          <p:attrName>r</p:attrName>
                                        </p:attrNameLst>
                                      </p:cBhvr>
                                    </p:animRot>
                                    <p:animRot by="120000">
                                      <p:cBhvr>
                                        <p:cTn id="10" dur="1350" fill="hold">
                                          <p:stCondLst>
                                            <p:cond delay="5400"/>
                                          </p:stCondLst>
                                        </p:cTn>
                                        <p:tgtEl>
                                          <p:spTgt spid="102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اللجنة الوزارية العربية: ١٤٤ دونماً هو المسجد الأقصى خالص للمسلمين فقط |  صحيفة الرأي">
            <a:extLst>
              <a:ext uri="{FF2B5EF4-FFF2-40B4-BE49-F238E27FC236}">
                <a16:creationId xmlns:a16="http://schemas.microsoft.com/office/drawing/2014/main" id="{163B22F4-77E5-3B4F-8490-2D7B2AA260F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301" t="5539" r="1105" b="3412"/>
          <a:stretch/>
        </p:blipFill>
        <p:spPr bwMode="auto">
          <a:xfrm>
            <a:off x="0" y="0"/>
            <a:ext cx="12192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9D3A8107-BC70-D74B-C61F-630BD3C537EF}"/>
              </a:ext>
            </a:extLst>
          </p:cNvPr>
          <p:cNvSpPr txBox="1">
            <a:spLocks/>
          </p:cNvSpPr>
          <p:nvPr/>
        </p:nvSpPr>
        <p:spPr>
          <a:xfrm>
            <a:off x="9079831" y="3804456"/>
            <a:ext cx="3240506" cy="1325563"/>
          </a:xfrm>
          <a:prstGeom prst="rect">
            <a:avLst/>
          </a:prstGeom>
          <a:ln w="76200">
            <a:solidFill>
              <a:srgbClr val="211C19"/>
            </a:solidFill>
          </a:ln>
        </p:spPr>
        <p:style>
          <a:lnRef idx="2">
            <a:schemeClr val="dk1"/>
          </a:lnRef>
          <a:fillRef idx="1">
            <a:schemeClr val="lt1"/>
          </a:fillRef>
          <a:effectRef idx="0">
            <a:schemeClr val="dk1"/>
          </a:effectRef>
          <a:fontRef idx="minor">
            <a:schemeClr val="dk1"/>
          </a:fontRef>
        </p:style>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ar-AE" sz="2400" b="1" dirty="0">
                <a:latin typeface="Dubai" panose="020B0503030403030204" pitchFamily="34" charset="-78"/>
                <a:cs typeface="Dubai" panose="020B0503030403030204" pitchFamily="34" charset="-78"/>
              </a:rPr>
              <a:t>   المسجد الأقصى هو </a:t>
            </a:r>
          </a:p>
          <a:p>
            <a:pPr algn="ctr"/>
            <a:r>
              <a:rPr lang="ar-AE" sz="2400" b="1" dirty="0">
                <a:latin typeface="Dubai" panose="020B0503030403030204" pitchFamily="34" charset="-78"/>
                <a:cs typeface="Dubai" panose="020B0503030403030204" pitchFamily="34" charset="-78"/>
              </a:rPr>
              <a:t>كل ما داخل السور </a:t>
            </a:r>
            <a:endParaRPr lang="en-US" sz="2400" b="1" dirty="0">
              <a:latin typeface="Dubai" panose="020B0503030403030204" pitchFamily="34" charset="-78"/>
              <a:cs typeface="Dubai" panose="020B0503030403030204" pitchFamily="34" charset="-78"/>
            </a:endParaRPr>
          </a:p>
        </p:txBody>
      </p:sp>
    </p:spTree>
    <p:extLst>
      <p:ext uri="{BB962C8B-B14F-4D97-AF65-F5344CB8AC3E}">
        <p14:creationId xmlns:p14="http://schemas.microsoft.com/office/powerpoint/2010/main" val="10529571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sitting, dark, laptop, computer&#10;&#10;Description automatically generated">
            <a:extLst>
              <a:ext uri="{FF2B5EF4-FFF2-40B4-BE49-F238E27FC236}">
                <a16:creationId xmlns:a16="http://schemas.microsoft.com/office/drawing/2014/main" id="{661114E7-8242-0DF7-0456-291C4EA192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828"/>
            <a:ext cx="12192000" cy="6858000"/>
          </a:xfrm>
          <a:prstGeom prst="rect">
            <a:avLst/>
          </a:prstGeom>
        </p:spPr>
      </p:pic>
      <p:sp>
        <p:nvSpPr>
          <p:cNvPr id="2" name="Title 1">
            <a:extLst>
              <a:ext uri="{FF2B5EF4-FFF2-40B4-BE49-F238E27FC236}">
                <a16:creationId xmlns:a16="http://schemas.microsoft.com/office/drawing/2014/main" id="{350FC597-72C7-024D-85C7-FF8DA02757B7}"/>
              </a:ext>
            </a:extLst>
          </p:cNvPr>
          <p:cNvSpPr>
            <a:spLocks noGrp="1"/>
          </p:cNvSpPr>
          <p:nvPr>
            <p:ph type="title"/>
          </p:nvPr>
        </p:nvSpPr>
        <p:spPr>
          <a:xfrm>
            <a:off x="1274298" y="3825777"/>
            <a:ext cx="10515600" cy="1325563"/>
          </a:xfrm>
        </p:spPr>
        <p:txBody>
          <a:bodyPr>
            <a:noAutofit/>
          </a:bodyPr>
          <a:lstStyle/>
          <a:p>
            <a:pPr algn="r">
              <a:lnSpc>
                <a:spcPct val="150000"/>
              </a:lnSpc>
            </a:pPr>
            <a:r>
              <a:rPr lang="ar-AE" sz="3200" b="1" dirty="0">
                <a:solidFill>
                  <a:schemeClr val="bg1"/>
                </a:solidFill>
                <a:latin typeface="Dubai" panose="020B0503030403030204" pitchFamily="34" charset="-78"/>
                <a:cs typeface="Dubai" panose="020B0503030403030204" pitchFamily="34" charset="-78"/>
              </a:rPr>
              <a:t>ثم ركب مرة أخرى على ظهر البراق وحلق البراق من  بيت المقدس إلى السماء  وشاهد هناك الأنبياء مثل نبينا موسى وآدم وابراهيم  .. </a:t>
            </a:r>
            <a:endParaRPr lang="en-US" sz="3200" b="1" dirty="0">
              <a:solidFill>
                <a:schemeClr val="bg1"/>
              </a:solidFill>
              <a:latin typeface="Dubai" panose="020B0503030403030204" pitchFamily="34" charset="-78"/>
              <a:cs typeface="Dubai" panose="020B0503030403030204" pitchFamily="34" charset="-78"/>
            </a:endParaRPr>
          </a:p>
        </p:txBody>
      </p:sp>
      <p:sp>
        <p:nvSpPr>
          <p:cNvPr id="3" name="Title 1">
            <a:extLst>
              <a:ext uri="{FF2B5EF4-FFF2-40B4-BE49-F238E27FC236}">
                <a16:creationId xmlns:a16="http://schemas.microsoft.com/office/drawing/2014/main" id="{D385937A-6211-D1E3-C94A-3EF473704836}"/>
              </a:ext>
            </a:extLst>
          </p:cNvPr>
          <p:cNvSpPr txBox="1">
            <a:spLocks/>
          </p:cNvSpPr>
          <p:nvPr/>
        </p:nvSpPr>
        <p:spPr>
          <a:xfrm>
            <a:off x="-2946008" y="5720243"/>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ar-AE" sz="2800" b="1" dirty="0">
                <a:solidFill>
                  <a:schemeClr val="bg1"/>
                </a:solidFill>
                <a:latin typeface="Dubai" panose="020B0503030403030204" pitchFamily="34" charset="-78"/>
                <a:cs typeface="Dubai" panose="020B0503030403030204" pitchFamily="34" charset="-78"/>
              </a:rPr>
              <a:t>من يعرف أسماء بعض الأنبياء ؟</a:t>
            </a:r>
            <a:endParaRPr lang="en-US" sz="2800" b="1" dirty="0">
              <a:solidFill>
                <a:schemeClr val="bg1"/>
              </a:solidFill>
              <a:latin typeface="Dubai" panose="020B0503030403030204" pitchFamily="34" charset="-78"/>
              <a:cs typeface="Dubai" panose="020B0503030403030204" pitchFamily="34" charset="-78"/>
            </a:endParaRPr>
          </a:p>
        </p:txBody>
      </p:sp>
    </p:spTree>
    <p:extLst>
      <p:ext uri="{BB962C8B-B14F-4D97-AF65-F5344CB8AC3E}">
        <p14:creationId xmlns:p14="http://schemas.microsoft.com/office/powerpoint/2010/main" val="14435555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Free Clouds, Download Free Clouds png images, Free ClipArts on Clipart  Library">
            <a:extLst>
              <a:ext uri="{FF2B5EF4-FFF2-40B4-BE49-F238E27FC236}">
                <a16:creationId xmlns:a16="http://schemas.microsoft.com/office/drawing/2014/main" id="{76F5E274-5751-F90F-A07B-CD56E1EDBC35}"/>
              </a:ext>
            </a:extLst>
          </p:cNvPr>
          <p:cNvPicPr>
            <a:picLocks noChangeAspect="1" noChangeArrowheads="1"/>
          </p:cNvPicPr>
          <p:nvPr/>
        </p:nvPicPr>
        <p:blipFill rotWithShape="1">
          <a:blip r:embed="rId2">
            <a:alphaModFix amt="50000"/>
            <a:extLst>
              <a:ext uri="{BEBA8EAE-BF5A-486C-A8C5-ECC9F3942E4B}">
                <a14:imgProps xmlns:a14="http://schemas.microsoft.com/office/drawing/2010/main">
                  <a14:imgLayer r:embed="rId3">
                    <a14:imgEffect>
                      <a14:backgroundRemoval t="9807" b="89667" l="6750" r="92375">
                        <a14:foregroundMark x1="6750" y1="63047" x2="13000" y2="69352"/>
                        <a14:foregroundMark x1="92375" y1="63923" x2="88875" y2="61296"/>
                      </a14:backgroundRemoval>
                    </a14:imgEffect>
                    <a14:imgEffect>
                      <a14:artisticBlur/>
                    </a14:imgEffect>
                  </a14:imgLayer>
                </a14:imgProps>
              </a:ext>
              <a:ext uri="{28A0092B-C50C-407E-A947-70E740481C1C}">
                <a14:useLocalDpi xmlns:a14="http://schemas.microsoft.com/office/drawing/2010/main" val="0"/>
              </a:ext>
            </a:extLst>
          </a:blip>
          <a:srcRect l="23781" t="34965" r="25556" b="33142"/>
          <a:stretch/>
        </p:blipFill>
        <p:spPr bwMode="auto">
          <a:xfrm>
            <a:off x="0" y="-31420"/>
            <a:ext cx="12214310" cy="688942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Free Clouds, Download Free Clouds png images, Free ClipArts on Clipart  Library">
            <a:extLst>
              <a:ext uri="{FF2B5EF4-FFF2-40B4-BE49-F238E27FC236}">
                <a16:creationId xmlns:a16="http://schemas.microsoft.com/office/drawing/2014/main" id="{912AD146-0D6B-B456-38C7-2BBE2F159E8B}"/>
              </a:ext>
            </a:extLst>
          </p:cNvPr>
          <p:cNvPicPr>
            <a:picLocks noChangeAspect="1" noChangeArrowheads="1"/>
          </p:cNvPicPr>
          <p:nvPr/>
        </p:nvPicPr>
        <p:blipFill>
          <a:blip r:embed="rId4">
            <a:extLst>
              <a:ext uri="{BEBA8EAE-BF5A-486C-A8C5-ECC9F3942E4B}">
                <a14:imgProps xmlns:a14="http://schemas.microsoft.com/office/drawing/2010/main">
                  <a14:imgLayer r:embed="rId3">
                    <a14:imgEffect>
                      <a14:backgroundRemoval t="9807" b="89667" l="6750" r="92375">
                        <a14:foregroundMark x1="6750" y1="63047" x2="13000" y2="69352"/>
                        <a14:foregroundMark x1="92375" y1="63923" x2="88875" y2="61296"/>
                      </a14:backgroundRemoval>
                    </a14:imgEffect>
                  </a14:imgLayer>
                </a14:imgProps>
              </a:ext>
              <a:ext uri="{28A0092B-C50C-407E-A947-70E740481C1C}">
                <a14:useLocalDpi xmlns:a14="http://schemas.microsoft.com/office/drawing/2010/main" val="0"/>
              </a:ext>
            </a:extLst>
          </a:blip>
          <a:srcRect/>
          <a:stretch>
            <a:fillRect/>
          </a:stretch>
        </p:blipFill>
        <p:spPr bwMode="auto">
          <a:xfrm>
            <a:off x="4551124" y="-203664"/>
            <a:ext cx="5196615" cy="370908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Free Clouds, Download Free Clouds png images, Free ClipArts on Clipart  Library">
            <a:extLst>
              <a:ext uri="{FF2B5EF4-FFF2-40B4-BE49-F238E27FC236}">
                <a16:creationId xmlns:a16="http://schemas.microsoft.com/office/drawing/2014/main" id="{A5D1FA06-09E7-B0F6-EAF6-BBD35E7FD59C}"/>
              </a:ext>
            </a:extLst>
          </p:cNvPr>
          <p:cNvPicPr>
            <a:picLocks noChangeAspect="1" noChangeArrowheads="1"/>
          </p:cNvPicPr>
          <p:nvPr/>
        </p:nvPicPr>
        <p:blipFill>
          <a:blip r:embed="rId4">
            <a:extLst>
              <a:ext uri="{BEBA8EAE-BF5A-486C-A8C5-ECC9F3942E4B}">
                <a14:imgProps xmlns:a14="http://schemas.microsoft.com/office/drawing/2010/main">
                  <a14:imgLayer r:embed="rId3">
                    <a14:imgEffect>
                      <a14:backgroundRemoval t="9807" b="89667" l="6750" r="92375">
                        <a14:foregroundMark x1="6750" y1="63047" x2="13000" y2="69352"/>
                        <a14:foregroundMark x1="92375" y1="63923" x2="88875" y2="61296"/>
                      </a14:backgroundRemoval>
                    </a14:imgEffect>
                  </a14:imgLayer>
                </a14:imgProps>
              </a:ext>
              <a:ext uri="{28A0092B-C50C-407E-A947-70E740481C1C}">
                <a14:useLocalDpi xmlns:a14="http://schemas.microsoft.com/office/drawing/2010/main" val="0"/>
              </a:ext>
            </a:extLst>
          </a:blip>
          <a:srcRect/>
          <a:stretch>
            <a:fillRect/>
          </a:stretch>
        </p:blipFill>
        <p:spPr bwMode="auto">
          <a:xfrm>
            <a:off x="3115158" y="392034"/>
            <a:ext cx="3388805" cy="241876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Free Clouds, Download Free Clouds png images, Free ClipArts on Clipart  Library">
            <a:extLst>
              <a:ext uri="{FF2B5EF4-FFF2-40B4-BE49-F238E27FC236}">
                <a16:creationId xmlns:a16="http://schemas.microsoft.com/office/drawing/2014/main" id="{97DC726D-2365-1142-62B6-30D197838968}"/>
              </a:ext>
            </a:extLst>
          </p:cNvPr>
          <p:cNvPicPr>
            <a:picLocks noChangeAspect="1" noChangeArrowheads="1"/>
          </p:cNvPicPr>
          <p:nvPr/>
        </p:nvPicPr>
        <p:blipFill>
          <a:blip r:embed="rId4">
            <a:extLst>
              <a:ext uri="{BEBA8EAE-BF5A-486C-A8C5-ECC9F3942E4B}">
                <a14:imgProps xmlns:a14="http://schemas.microsoft.com/office/drawing/2010/main">
                  <a14:imgLayer r:embed="rId3">
                    <a14:imgEffect>
                      <a14:backgroundRemoval t="9807" b="89667" l="6750" r="92375">
                        <a14:foregroundMark x1="6750" y1="63047" x2="13000" y2="69352"/>
                        <a14:foregroundMark x1="92375" y1="63923" x2="88875" y2="61296"/>
                      </a14:backgroundRemoval>
                    </a14:imgEffect>
                  </a14:imgLayer>
                </a14:imgProps>
              </a:ext>
              <a:ext uri="{28A0092B-C50C-407E-A947-70E740481C1C}">
                <a14:useLocalDpi xmlns:a14="http://schemas.microsoft.com/office/drawing/2010/main" val="0"/>
              </a:ext>
            </a:extLst>
          </a:blip>
          <a:srcRect/>
          <a:stretch>
            <a:fillRect/>
          </a:stretch>
        </p:blipFill>
        <p:spPr bwMode="auto">
          <a:xfrm>
            <a:off x="7677670" y="0"/>
            <a:ext cx="5196615" cy="370908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Free Clouds, Download Free Clouds png images, Free ClipArts on Clipart  Library">
            <a:extLst>
              <a:ext uri="{FF2B5EF4-FFF2-40B4-BE49-F238E27FC236}">
                <a16:creationId xmlns:a16="http://schemas.microsoft.com/office/drawing/2014/main" id="{6E4A37E3-1C99-A22D-8EEC-0A60694D2090}"/>
              </a:ext>
            </a:extLst>
          </p:cNvPr>
          <p:cNvPicPr>
            <a:picLocks noChangeAspect="1" noChangeArrowheads="1"/>
          </p:cNvPicPr>
          <p:nvPr/>
        </p:nvPicPr>
        <p:blipFill>
          <a:blip r:embed="rId4">
            <a:extLst>
              <a:ext uri="{BEBA8EAE-BF5A-486C-A8C5-ECC9F3942E4B}">
                <a14:imgProps xmlns:a14="http://schemas.microsoft.com/office/drawing/2010/main">
                  <a14:imgLayer r:embed="rId3">
                    <a14:imgEffect>
                      <a14:backgroundRemoval t="9807" b="89667" l="6750" r="92375">
                        <a14:foregroundMark x1="6750" y1="63047" x2="13000" y2="69352"/>
                        <a14:foregroundMark x1="92375" y1="63923" x2="88875" y2="61296"/>
                      </a14:backgroundRemoval>
                    </a14:imgEffect>
                  </a14:imgLayer>
                </a14:imgProps>
              </a:ext>
              <a:ext uri="{28A0092B-C50C-407E-A947-70E740481C1C}">
                <a14:useLocalDpi xmlns:a14="http://schemas.microsoft.com/office/drawing/2010/main" val="0"/>
              </a:ext>
            </a:extLst>
          </a:blip>
          <a:srcRect/>
          <a:stretch>
            <a:fillRect/>
          </a:stretch>
        </p:blipFill>
        <p:spPr bwMode="auto">
          <a:xfrm>
            <a:off x="-457201" y="1"/>
            <a:ext cx="5196615" cy="370908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F922DF6D-1C6F-7AEB-A2BC-47C62C083BA8}"/>
              </a:ext>
            </a:extLst>
          </p:cNvPr>
          <p:cNvSpPr>
            <a:spLocks noGrp="1"/>
          </p:cNvSpPr>
          <p:nvPr>
            <p:ph type="title"/>
          </p:nvPr>
        </p:nvSpPr>
        <p:spPr>
          <a:xfrm>
            <a:off x="849355" y="3972336"/>
            <a:ext cx="10515600" cy="1325563"/>
          </a:xfrm>
        </p:spPr>
        <p:txBody>
          <a:bodyPr>
            <a:normAutofit fontScale="90000"/>
          </a:bodyPr>
          <a:lstStyle/>
          <a:p>
            <a:pPr algn="ctr">
              <a:lnSpc>
                <a:spcPct val="150000"/>
              </a:lnSpc>
            </a:pPr>
            <a:r>
              <a:rPr lang="ar-AE" sz="3200" b="1" dirty="0">
                <a:latin typeface="Dubai" panose="020B0503030403030204" pitchFamily="34" charset="-78"/>
                <a:cs typeface="Dubai" panose="020B0503030403030204" pitchFamily="34" charset="-78"/>
              </a:rPr>
              <a:t>هل تعرفون يا أطفال بأن الله سبحانه وتعالى خلق 7  سماوات ، ورسولنا محمد صعد السماء الأولى ثم الثانية والثالثة حتى وصل للسماء السابعة .</a:t>
            </a:r>
            <a:endParaRPr lang="en-US" sz="3200" b="1" dirty="0">
              <a:latin typeface="Dubai" panose="020B0503030403030204" pitchFamily="34" charset="-78"/>
              <a:cs typeface="Dubai" panose="020B0503030403030204" pitchFamily="34" charset="-78"/>
            </a:endParaRPr>
          </a:p>
        </p:txBody>
      </p:sp>
      <p:sp>
        <p:nvSpPr>
          <p:cNvPr id="7" name="TextBox 6">
            <a:extLst>
              <a:ext uri="{FF2B5EF4-FFF2-40B4-BE49-F238E27FC236}">
                <a16:creationId xmlns:a16="http://schemas.microsoft.com/office/drawing/2014/main" id="{E39B3A46-0FD9-99CA-499B-5E55B34411AF}"/>
              </a:ext>
            </a:extLst>
          </p:cNvPr>
          <p:cNvSpPr txBox="1"/>
          <p:nvPr/>
        </p:nvSpPr>
        <p:spPr>
          <a:xfrm>
            <a:off x="1351799" y="6389461"/>
            <a:ext cx="9510712" cy="400110"/>
          </a:xfrm>
          <a:prstGeom prst="rect">
            <a:avLst/>
          </a:prstGeom>
          <a:noFill/>
        </p:spPr>
        <p:txBody>
          <a:bodyPr wrap="square">
            <a:spAutoFit/>
          </a:bodyPr>
          <a:lstStyle/>
          <a:p>
            <a:pPr algn="ctr"/>
            <a:r>
              <a:rPr lang="ar-AE" sz="2000" dirty="0">
                <a:latin typeface="Dubai" panose="020B0503030403030204" pitchFamily="34" charset="-78"/>
                <a:cs typeface="Dubai" panose="020B0503030403030204" pitchFamily="34" charset="-78"/>
              </a:rPr>
              <a:t>وفي السماء فرض الله سبحانه وتعالى الصلوات الخمس على الرسول محمد صلى الله عليه وسلم </a:t>
            </a:r>
            <a:endParaRPr lang="en-US" sz="2000" dirty="0">
              <a:latin typeface="Dubai" panose="020B0503030403030204" pitchFamily="34" charset="-78"/>
              <a:cs typeface="Dubai" panose="020B0503030403030204" pitchFamily="34" charset="-78"/>
            </a:endParaRPr>
          </a:p>
        </p:txBody>
      </p:sp>
      <p:sp>
        <p:nvSpPr>
          <p:cNvPr id="8" name="Title 1">
            <a:extLst>
              <a:ext uri="{FF2B5EF4-FFF2-40B4-BE49-F238E27FC236}">
                <a16:creationId xmlns:a16="http://schemas.microsoft.com/office/drawing/2014/main" id="{95E2B9B1-BEC1-FDE1-F87A-61391B3830E0}"/>
              </a:ext>
            </a:extLst>
          </p:cNvPr>
          <p:cNvSpPr txBox="1">
            <a:spLocks/>
          </p:cNvSpPr>
          <p:nvPr/>
        </p:nvSpPr>
        <p:spPr>
          <a:xfrm>
            <a:off x="827045" y="4580726"/>
            <a:ext cx="10515600" cy="132556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50000"/>
              </a:lnSpc>
            </a:pPr>
            <a:endParaRPr lang="en-US" sz="3200" b="1" dirty="0">
              <a:latin typeface="Dubai" panose="020B0503030403030204" pitchFamily="34" charset="-78"/>
              <a:cs typeface="Dubai" panose="020B0503030403030204" pitchFamily="34" charset="-78"/>
            </a:endParaRPr>
          </a:p>
        </p:txBody>
      </p:sp>
    </p:spTree>
    <p:extLst>
      <p:ext uri="{BB962C8B-B14F-4D97-AF65-F5344CB8AC3E}">
        <p14:creationId xmlns:p14="http://schemas.microsoft.com/office/powerpoint/2010/main" val="25669975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650" fill="hold">
                                          <p:stCondLst>
                                            <p:cond delay="0"/>
                                          </p:stCondLst>
                                        </p:cTn>
                                        <p:tgtEl>
                                          <p:spTgt spid="5"/>
                                        </p:tgtEl>
                                        <p:attrNameLst>
                                          <p:attrName>r</p:attrName>
                                        </p:attrNameLst>
                                      </p:cBhvr>
                                    </p:animRot>
                                    <p:animRot by="-240000">
                                      <p:cBhvr>
                                        <p:cTn id="7" dur="1300" fill="hold">
                                          <p:stCondLst>
                                            <p:cond delay="1300"/>
                                          </p:stCondLst>
                                        </p:cTn>
                                        <p:tgtEl>
                                          <p:spTgt spid="5"/>
                                        </p:tgtEl>
                                        <p:attrNameLst>
                                          <p:attrName>r</p:attrName>
                                        </p:attrNameLst>
                                      </p:cBhvr>
                                    </p:animRot>
                                    <p:animRot by="240000">
                                      <p:cBhvr>
                                        <p:cTn id="8" dur="1300" fill="hold">
                                          <p:stCondLst>
                                            <p:cond delay="2600"/>
                                          </p:stCondLst>
                                        </p:cTn>
                                        <p:tgtEl>
                                          <p:spTgt spid="5"/>
                                        </p:tgtEl>
                                        <p:attrNameLst>
                                          <p:attrName>r</p:attrName>
                                        </p:attrNameLst>
                                      </p:cBhvr>
                                    </p:animRot>
                                    <p:animRot by="-240000">
                                      <p:cBhvr>
                                        <p:cTn id="9" dur="1300" fill="hold">
                                          <p:stCondLst>
                                            <p:cond delay="3900"/>
                                          </p:stCondLst>
                                        </p:cTn>
                                        <p:tgtEl>
                                          <p:spTgt spid="5"/>
                                        </p:tgtEl>
                                        <p:attrNameLst>
                                          <p:attrName>r</p:attrName>
                                        </p:attrNameLst>
                                      </p:cBhvr>
                                    </p:animRot>
                                    <p:animRot by="120000">
                                      <p:cBhvr>
                                        <p:cTn id="10" dur="1300" fill="hold">
                                          <p:stCondLst>
                                            <p:cond delay="5200"/>
                                          </p:stCondLst>
                                        </p:cTn>
                                        <p:tgtEl>
                                          <p:spTgt spid="5"/>
                                        </p:tgtEl>
                                        <p:attrNameLst>
                                          <p:attrName>r</p:attrName>
                                        </p:attrNameLst>
                                      </p:cBhvr>
                                    </p:animRot>
                                  </p:childTnLst>
                                </p:cTn>
                              </p:par>
                              <p:par>
                                <p:cTn id="11" presetID="32" presetClass="emph" presetSubtype="0" repeatCount="indefinite" fill="hold" nodeType="withEffect">
                                  <p:stCondLst>
                                    <p:cond delay="0"/>
                                  </p:stCondLst>
                                  <p:childTnLst>
                                    <p:animRot by="120000">
                                      <p:cBhvr>
                                        <p:cTn id="12" dur="650" fill="hold">
                                          <p:stCondLst>
                                            <p:cond delay="0"/>
                                          </p:stCondLst>
                                        </p:cTn>
                                        <p:tgtEl>
                                          <p:spTgt spid="3"/>
                                        </p:tgtEl>
                                        <p:attrNameLst>
                                          <p:attrName>r</p:attrName>
                                        </p:attrNameLst>
                                      </p:cBhvr>
                                    </p:animRot>
                                    <p:animRot by="-240000">
                                      <p:cBhvr>
                                        <p:cTn id="13" dur="1300" fill="hold">
                                          <p:stCondLst>
                                            <p:cond delay="1300"/>
                                          </p:stCondLst>
                                        </p:cTn>
                                        <p:tgtEl>
                                          <p:spTgt spid="3"/>
                                        </p:tgtEl>
                                        <p:attrNameLst>
                                          <p:attrName>r</p:attrName>
                                        </p:attrNameLst>
                                      </p:cBhvr>
                                    </p:animRot>
                                    <p:animRot by="240000">
                                      <p:cBhvr>
                                        <p:cTn id="14" dur="1300" fill="hold">
                                          <p:stCondLst>
                                            <p:cond delay="2600"/>
                                          </p:stCondLst>
                                        </p:cTn>
                                        <p:tgtEl>
                                          <p:spTgt spid="3"/>
                                        </p:tgtEl>
                                        <p:attrNameLst>
                                          <p:attrName>r</p:attrName>
                                        </p:attrNameLst>
                                      </p:cBhvr>
                                    </p:animRot>
                                    <p:animRot by="-240000">
                                      <p:cBhvr>
                                        <p:cTn id="15" dur="1300" fill="hold">
                                          <p:stCondLst>
                                            <p:cond delay="3900"/>
                                          </p:stCondLst>
                                        </p:cTn>
                                        <p:tgtEl>
                                          <p:spTgt spid="3"/>
                                        </p:tgtEl>
                                        <p:attrNameLst>
                                          <p:attrName>r</p:attrName>
                                        </p:attrNameLst>
                                      </p:cBhvr>
                                    </p:animRot>
                                    <p:animRot by="120000">
                                      <p:cBhvr>
                                        <p:cTn id="16" dur="1300" fill="hold">
                                          <p:stCondLst>
                                            <p:cond delay="5200"/>
                                          </p:stCondLst>
                                        </p:cTn>
                                        <p:tgtEl>
                                          <p:spTgt spid="3"/>
                                        </p:tgtEl>
                                        <p:attrNameLst>
                                          <p:attrName>r</p:attrName>
                                        </p:attrNameLst>
                                      </p:cBhvr>
                                    </p:animRot>
                                  </p:childTnLst>
                                </p:cTn>
                              </p:par>
                              <p:par>
                                <p:cTn id="17" presetID="32" presetClass="emph" presetSubtype="0" repeatCount="indefinite" fill="hold" nodeType="withEffect">
                                  <p:stCondLst>
                                    <p:cond delay="0"/>
                                  </p:stCondLst>
                                  <p:childTnLst>
                                    <p:animRot by="120000">
                                      <p:cBhvr>
                                        <p:cTn id="18" dur="650" fill="hold">
                                          <p:stCondLst>
                                            <p:cond delay="0"/>
                                          </p:stCondLst>
                                        </p:cTn>
                                        <p:tgtEl>
                                          <p:spTgt spid="1026"/>
                                        </p:tgtEl>
                                        <p:attrNameLst>
                                          <p:attrName>r</p:attrName>
                                        </p:attrNameLst>
                                      </p:cBhvr>
                                    </p:animRot>
                                    <p:animRot by="-240000">
                                      <p:cBhvr>
                                        <p:cTn id="19" dur="1300" fill="hold">
                                          <p:stCondLst>
                                            <p:cond delay="1300"/>
                                          </p:stCondLst>
                                        </p:cTn>
                                        <p:tgtEl>
                                          <p:spTgt spid="1026"/>
                                        </p:tgtEl>
                                        <p:attrNameLst>
                                          <p:attrName>r</p:attrName>
                                        </p:attrNameLst>
                                      </p:cBhvr>
                                    </p:animRot>
                                    <p:animRot by="240000">
                                      <p:cBhvr>
                                        <p:cTn id="20" dur="1300" fill="hold">
                                          <p:stCondLst>
                                            <p:cond delay="2600"/>
                                          </p:stCondLst>
                                        </p:cTn>
                                        <p:tgtEl>
                                          <p:spTgt spid="1026"/>
                                        </p:tgtEl>
                                        <p:attrNameLst>
                                          <p:attrName>r</p:attrName>
                                        </p:attrNameLst>
                                      </p:cBhvr>
                                    </p:animRot>
                                    <p:animRot by="-240000">
                                      <p:cBhvr>
                                        <p:cTn id="21" dur="1300" fill="hold">
                                          <p:stCondLst>
                                            <p:cond delay="3900"/>
                                          </p:stCondLst>
                                        </p:cTn>
                                        <p:tgtEl>
                                          <p:spTgt spid="1026"/>
                                        </p:tgtEl>
                                        <p:attrNameLst>
                                          <p:attrName>r</p:attrName>
                                        </p:attrNameLst>
                                      </p:cBhvr>
                                    </p:animRot>
                                    <p:animRot by="120000">
                                      <p:cBhvr>
                                        <p:cTn id="22" dur="1300" fill="hold">
                                          <p:stCondLst>
                                            <p:cond delay="5200"/>
                                          </p:stCondLst>
                                        </p:cTn>
                                        <p:tgtEl>
                                          <p:spTgt spid="1026"/>
                                        </p:tgtEl>
                                        <p:attrNameLst>
                                          <p:attrName>r</p:attrName>
                                        </p:attrNameLst>
                                      </p:cBhvr>
                                    </p:animRot>
                                  </p:childTnLst>
                                </p:cTn>
                              </p:par>
                              <p:par>
                                <p:cTn id="23" presetID="32" presetClass="emph" presetSubtype="0" repeatCount="indefinite" fill="hold" nodeType="withEffect">
                                  <p:stCondLst>
                                    <p:cond delay="0"/>
                                  </p:stCondLst>
                                  <p:childTnLst>
                                    <p:animRot by="120000">
                                      <p:cBhvr>
                                        <p:cTn id="24" dur="650" fill="hold">
                                          <p:stCondLst>
                                            <p:cond delay="0"/>
                                          </p:stCondLst>
                                        </p:cTn>
                                        <p:tgtEl>
                                          <p:spTgt spid="18"/>
                                        </p:tgtEl>
                                        <p:attrNameLst>
                                          <p:attrName>r</p:attrName>
                                        </p:attrNameLst>
                                      </p:cBhvr>
                                    </p:animRot>
                                    <p:animRot by="-240000">
                                      <p:cBhvr>
                                        <p:cTn id="25" dur="1300" fill="hold">
                                          <p:stCondLst>
                                            <p:cond delay="1300"/>
                                          </p:stCondLst>
                                        </p:cTn>
                                        <p:tgtEl>
                                          <p:spTgt spid="18"/>
                                        </p:tgtEl>
                                        <p:attrNameLst>
                                          <p:attrName>r</p:attrName>
                                        </p:attrNameLst>
                                      </p:cBhvr>
                                    </p:animRot>
                                    <p:animRot by="240000">
                                      <p:cBhvr>
                                        <p:cTn id="26" dur="1300" fill="hold">
                                          <p:stCondLst>
                                            <p:cond delay="2600"/>
                                          </p:stCondLst>
                                        </p:cTn>
                                        <p:tgtEl>
                                          <p:spTgt spid="18"/>
                                        </p:tgtEl>
                                        <p:attrNameLst>
                                          <p:attrName>r</p:attrName>
                                        </p:attrNameLst>
                                      </p:cBhvr>
                                    </p:animRot>
                                    <p:animRot by="-240000">
                                      <p:cBhvr>
                                        <p:cTn id="27" dur="1300" fill="hold">
                                          <p:stCondLst>
                                            <p:cond delay="3900"/>
                                          </p:stCondLst>
                                        </p:cTn>
                                        <p:tgtEl>
                                          <p:spTgt spid="18"/>
                                        </p:tgtEl>
                                        <p:attrNameLst>
                                          <p:attrName>r</p:attrName>
                                        </p:attrNameLst>
                                      </p:cBhvr>
                                    </p:animRot>
                                    <p:animRot by="120000">
                                      <p:cBhvr>
                                        <p:cTn id="28" dur="1300" fill="hold">
                                          <p:stCondLst>
                                            <p:cond delay="5200"/>
                                          </p:stCondLst>
                                        </p:cTn>
                                        <p:tgtEl>
                                          <p:spTgt spid="1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Animated-sky-background GIF | Gfycat">
            <a:extLst>
              <a:ext uri="{FF2B5EF4-FFF2-40B4-BE49-F238E27FC236}">
                <a16:creationId xmlns:a16="http://schemas.microsoft.com/office/drawing/2014/main" id="{B64C1E48-1CFA-BE5F-9D8F-E372F445C9B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esert ., Cartoon Desert HD wallpaper | Pxfuel">
            <a:extLst>
              <a:ext uri="{FF2B5EF4-FFF2-40B4-BE49-F238E27FC236}">
                <a16:creationId xmlns:a16="http://schemas.microsoft.com/office/drawing/2014/main" id="{20D41237-34FA-E25A-1B41-CFD001190A78}"/>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9833" b="98954" l="1059" r="98471">
                        <a14:foregroundMark x1="81529" y1="75314" x2="26471" y2="84310"/>
                        <a14:foregroundMark x1="10706" y1="75523" x2="9176" y2="90586"/>
                        <a14:foregroundMark x1="8353" y1="92469" x2="81529" y2="98745"/>
                        <a14:foregroundMark x1="81529" y1="98745" x2="87529" y2="98745"/>
                        <a14:foregroundMark x1="96588" y1="74686" x2="53412" y2="69247"/>
                        <a14:foregroundMark x1="3882" y1="72385" x2="1059" y2="98954"/>
                        <a14:foregroundMark x1="98471" y1="70293" x2="96588" y2="86402"/>
                        <a14:backgroundMark x1="28588" y1="34310" x2="67529" y2="36192"/>
                        <a14:backgroundMark x1="82706" y1="46025" x2="39412" y2="43096"/>
                        <a14:backgroundMark x1="30706" y1="50418" x2="9647" y2="54184"/>
                        <a14:backgroundMark x1="72235" y1="51674" x2="99529" y2="46234"/>
                      </a14:backgroundRemoval>
                    </a14:imgEffect>
                    <a14:imgEffect>
                      <a14:artisticMarker/>
                    </a14:imgEffect>
                  </a14:imgLayer>
                </a14:imgProps>
              </a:ext>
              <a:ext uri="{28A0092B-C50C-407E-A947-70E740481C1C}">
                <a14:useLocalDpi xmlns:a14="http://schemas.microsoft.com/office/drawing/2010/main" val="0"/>
              </a:ext>
            </a:extLst>
          </a:blip>
          <a:srcRect t="52354"/>
          <a:stretch/>
        </p:blipFill>
        <p:spPr bwMode="auto">
          <a:xfrm>
            <a:off x="0" y="5108625"/>
            <a:ext cx="12192000" cy="1763442"/>
          </a:xfrm>
          <a:prstGeom prst="rect">
            <a:avLst/>
          </a:prstGeom>
          <a:noFill/>
          <a:extLst>
            <a:ext uri="{909E8E84-426E-40DD-AFC4-6F175D3DCCD1}">
              <a14:hiddenFill xmlns:a14="http://schemas.microsoft.com/office/drawing/2010/main">
                <a:solidFill>
                  <a:srgbClr val="FFFFFF"/>
                </a:solidFill>
              </a14:hiddenFill>
            </a:ext>
          </a:extLst>
        </p:spPr>
      </p:pic>
      <p:pic>
        <p:nvPicPr>
          <p:cNvPr id="6" name="Content Placeholder 4" descr="A picture containing toy&#10;&#10;Description automatically generated">
            <a:extLst>
              <a:ext uri="{FF2B5EF4-FFF2-40B4-BE49-F238E27FC236}">
                <a16:creationId xmlns:a16="http://schemas.microsoft.com/office/drawing/2014/main" id="{8037D8E8-CA34-E944-69C5-000435150DE9}"/>
              </a:ext>
            </a:extLst>
          </p:cNvPr>
          <p:cNvPicPr>
            <a:picLocks noGrp="1" noChangeAspect="1"/>
          </p:cNvPicPr>
          <p:nvPr>
            <p:ph idx="1"/>
          </p:nvPr>
        </p:nvPicPr>
        <p:blipFill rotWithShape="1">
          <a:blip r:embed="rId5">
            <a:extLst>
              <a:ext uri="{BEBA8EAE-BF5A-486C-A8C5-ECC9F3942E4B}">
                <a14:imgProps xmlns:a14="http://schemas.microsoft.com/office/drawing/2010/main">
                  <a14:imgLayer r:embed="rId6">
                    <a14:imgEffect>
                      <a14:backgroundRemoval t="9058" b="81517" l="10000" r="90000">
                        <a14:backgroundMark x1="23800" y1="46792" x2="25200" y2="66482"/>
                        <a14:backgroundMark x1="85200" y1="34735" x2="29400" y2="32965"/>
                        <a14:backgroundMark x1="76300" y1="45686" x2="69100" y2="41593"/>
                        <a14:backgroundMark x1="69100" y1="41593" x2="36000" y2="38496"/>
                        <a14:backgroundMark x1="72000" y1="44358" x2="64500" y2="43695"/>
                      </a14:backgroundRemoval>
                    </a14:imgEffect>
                  </a14:imgLayer>
                </a14:imgProps>
              </a:ext>
              <a:ext uri="{28A0092B-C50C-407E-A947-70E740481C1C}">
                <a14:useLocalDpi xmlns:a14="http://schemas.microsoft.com/office/drawing/2010/main" val="0"/>
              </a:ext>
            </a:extLst>
          </a:blip>
          <a:srcRect l="21195" t="41302" r="14854" b="22654"/>
          <a:stretch/>
        </p:blipFill>
        <p:spPr>
          <a:xfrm>
            <a:off x="114300" y="3905950"/>
            <a:ext cx="4457700" cy="2189351"/>
          </a:xfrm>
        </p:spPr>
      </p:pic>
      <p:sp>
        <p:nvSpPr>
          <p:cNvPr id="2" name="Title 1">
            <a:extLst>
              <a:ext uri="{FF2B5EF4-FFF2-40B4-BE49-F238E27FC236}">
                <a16:creationId xmlns:a16="http://schemas.microsoft.com/office/drawing/2014/main" id="{350FC597-72C7-024D-85C7-FF8DA02757B7}"/>
              </a:ext>
            </a:extLst>
          </p:cNvPr>
          <p:cNvSpPr>
            <a:spLocks noGrp="1"/>
          </p:cNvSpPr>
          <p:nvPr>
            <p:ph type="title"/>
          </p:nvPr>
        </p:nvSpPr>
        <p:spPr>
          <a:xfrm>
            <a:off x="1143000" y="550563"/>
            <a:ext cx="10515600" cy="1325563"/>
          </a:xfrm>
        </p:spPr>
        <p:txBody>
          <a:bodyPr>
            <a:noAutofit/>
          </a:bodyPr>
          <a:lstStyle/>
          <a:p>
            <a:pPr algn="r">
              <a:lnSpc>
                <a:spcPct val="150000"/>
              </a:lnSpc>
            </a:pPr>
            <a:r>
              <a:rPr lang="ar-AE" sz="3200" b="1" dirty="0">
                <a:latin typeface="Dubai" panose="020B0503030403030204" pitchFamily="34" charset="-78"/>
                <a:cs typeface="Dubai" panose="020B0503030403030204" pitchFamily="34" charset="-78"/>
              </a:rPr>
              <a:t>ثم رجع إلى الأرض .. </a:t>
            </a:r>
            <a:br>
              <a:rPr lang="ar-AE" sz="3200" b="1" dirty="0">
                <a:latin typeface="Dubai" panose="020B0503030403030204" pitchFamily="34" charset="-78"/>
                <a:cs typeface="Dubai" panose="020B0503030403030204" pitchFamily="34" charset="-78"/>
              </a:rPr>
            </a:br>
            <a:r>
              <a:rPr lang="ar-AE" sz="3200" b="1" dirty="0">
                <a:latin typeface="Dubai" panose="020B0503030403030204" pitchFamily="34" charset="-78"/>
                <a:cs typeface="Dubai" panose="020B0503030403030204" pitchFamily="34" charset="-78"/>
              </a:rPr>
              <a:t>فأخبر قوم قريش عن الرحلة، ولكنهم لم يصدقوا الرسول ..</a:t>
            </a:r>
            <a:endParaRPr lang="en-US" sz="3200" b="1" dirty="0">
              <a:latin typeface="Dubai" panose="020B0503030403030204" pitchFamily="34" charset="-78"/>
              <a:cs typeface="Dubai" panose="020B0503030403030204" pitchFamily="34" charset="-78"/>
            </a:endParaRPr>
          </a:p>
        </p:txBody>
      </p:sp>
      <p:sp>
        <p:nvSpPr>
          <p:cNvPr id="3" name="Title 1">
            <a:extLst>
              <a:ext uri="{FF2B5EF4-FFF2-40B4-BE49-F238E27FC236}">
                <a16:creationId xmlns:a16="http://schemas.microsoft.com/office/drawing/2014/main" id="{A4C256F7-8C13-B441-8F47-1F59CEAD9E57}"/>
              </a:ext>
            </a:extLst>
          </p:cNvPr>
          <p:cNvSpPr txBox="1">
            <a:spLocks/>
          </p:cNvSpPr>
          <p:nvPr/>
        </p:nvSpPr>
        <p:spPr>
          <a:xfrm>
            <a:off x="533400" y="1022825"/>
            <a:ext cx="11125200" cy="328642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lnSpc>
                <a:spcPct val="150000"/>
              </a:lnSpc>
            </a:pPr>
            <a:r>
              <a:rPr lang="ar-AE" sz="3200" b="1" dirty="0">
                <a:latin typeface="Dubai" panose="020B0503030403030204" pitchFamily="34" charset="-78"/>
                <a:cs typeface="Dubai" panose="020B0503030403030204" pitchFamily="34" charset="-78"/>
              </a:rPr>
              <a:t>ولكن صديقة أبو بكر </a:t>
            </a:r>
            <a:r>
              <a:rPr lang="ar-AE" sz="3200" b="1" dirty="0">
                <a:solidFill>
                  <a:schemeClr val="accent5">
                    <a:lumMod val="60000"/>
                    <a:lumOff val="40000"/>
                  </a:schemeClr>
                </a:solidFill>
                <a:latin typeface="Dubai" panose="020B0503030403030204" pitchFamily="34" charset="-78"/>
                <a:cs typeface="Dubai" panose="020B0503030403030204" pitchFamily="34" charset="-78"/>
              </a:rPr>
              <a:t>(</a:t>
            </a:r>
            <a:r>
              <a:rPr lang="ar-AE" sz="3200" b="1" i="0" dirty="0">
                <a:solidFill>
                  <a:schemeClr val="accent5">
                    <a:lumMod val="60000"/>
                    <a:lumOff val="40000"/>
                  </a:schemeClr>
                </a:solidFill>
                <a:effectLst/>
                <a:latin typeface="Dubai" panose="020B0503030403030204" pitchFamily="34" charset="-78"/>
                <a:cs typeface="Dubai" panose="020B0503030403030204" pitchFamily="34" charset="-78"/>
              </a:rPr>
              <a:t>عبد الله بن عثمان بن عامر </a:t>
            </a:r>
            <a:r>
              <a:rPr lang="en-US" sz="3200" b="1" i="0" dirty="0">
                <a:solidFill>
                  <a:schemeClr val="accent5">
                    <a:lumMod val="60000"/>
                    <a:lumOff val="40000"/>
                  </a:schemeClr>
                </a:solidFill>
                <a:effectLst/>
                <a:latin typeface="Dubai" panose="020B0503030403030204" pitchFamily="34" charset="-78"/>
                <a:cs typeface="Dubai" panose="020B0503030403030204" pitchFamily="34" charset="-78"/>
              </a:rPr>
              <a:t> (</a:t>
            </a:r>
            <a:r>
              <a:rPr lang="ar-AE" sz="3200" b="1" dirty="0">
                <a:solidFill>
                  <a:schemeClr val="accent5">
                    <a:lumMod val="60000"/>
                    <a:lumOff val="40000"/>
                  </a:schemeClr>
                </a:solidFill>
                <a:latin typeface="Dubai" panose="020B0503030403030204" pitchFamily="34" charset="-78"/>
                <a:cs typeface="Dubai" panose="020B0503030403030204" pitchFamily="34" charset="-78"/>
              </a:rPr>
              <a:t> </a:t>
            </a:r>
            <a:r>
              <a:rPr lang="ar-AE" sz="3200" b="1" dirty="0">
                <a:latin typeface="Dubai" panose="020B0503030403030204" pitchFamily="34" charset="-78"/>
                <a:cs typeface="Dubai" panose="020B0503030403030204" pitchFamily="34" charset="-78"/>
              </a:rPr>
              <a:t>عندما سمع عن قصة الإسراء والمعراج صدق الرسول ولم يكذبه فأصبح اسمه أبوبكر الصديق،</a:t>
            </a:r>
            <a:endParaRPr lang="en-US" sz="3200" b="1" dirty="0">
              <a:latin typeface="Dubai" panose="020B0503030403030204" pitchFamily="34" charset="-78"/>
              <a:cs typeface="Dubai" panose="020B0503030403030204" pitchFamily="34" charset="-78"/>
            </a:endParaRPr>
          </a:p>
        </p:txBody>
      </p:sp>
      <p:sp>
        <p:nvSpPr>
          <p:cNvPr id="7" name="Title 1">
            <a:extLst>
              <a:ext uri="{FF2B5EF4-FFF2-40B4-BE49-F238E27FC236}">
                <a16:creationId xmlns:a16="http://schemas.microsoft.com/office/drawing/2014/main" id="{7FD9DF16-D47E-77C3-7EB9-DA7179706D93}"/>
              </a:ext>
            </a:extLst>
          </p:cNvPr>
          <p:cNvSpPr txBox="1">
            <a:spLocks/>
          </p:cNvSpPr>
          <p:nvPr/>
        </p:nvSpPr>
        <p:spPr>
          <a:xfrm>
            <a:off x="533400" y="2023851"/>
            <a:ext cx="11125200" cy="328642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lnSpc>
                <a:spcPct val="150000"/>
              </a:lnSpc>
            </a:pPr>
            <a:r>
              <a:rPr lang="ar-AE" sz="3200" b="1" dirty="0">
                <a:latin typeface="Dubai" panose="020B0503030403030204" pitchFamily="34" charset="-78"/>
                <a:cs typeface="Dubai" panose="020B0503030403030204" pitchFamily="34" charset="-78"/>
              </a:rPr>
              <a:t>لأنه صدق الرسول  ..</a:t>
            </a:r>
            <a:endParaRPr lang="en-US" sz="3200" b="1" dirty="0">
              <a:latin typeface="Dubai" panose="020B0503030403030204" pitchFamily="34" charset="-78"/>
              <a:cs typeface="Dubai" panose="020B0503030403030204" pitchFamily="34" charset="-78"/>
            </a:endParaRPr>
          </a:p>
        </p:txBody>
      </p:sp>
    </p:spTree>
    <p:extLst>
      <p:ext uri="{BB962C8B-B14F-4D97-AF65-F5344CB8AC3E}">
        <p14:creationId xmlns:p14="http://schemas.microsoft.com/office/powerpoint/2010/main" val="25699717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8" descr="Animated-sky-background GIF | Gfycat">
            <a:extLst>
              <a:ext uri="{FF2B5EF4-FFF2-40B4-BE49-F238E27FC236}">
                <a16:creationId xmlns:a16="http://schemas.microsoft.com/office/drawing/2014/main" id="{B5BE6141-BFE9-132E-4C03-434482AE563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350FC597-72C7-024D-85C7-FF8DA02757B7}"/>
              </a:ext>
            </a:extLst>
          </p:cNvPr>
          <p:cNvSpPr>
            <a:spLocks noGrp="1"/>
          </p:cNvSpPr>
          <p:nvPr>
            <p:ph type="title"/>
          </p:nvPr>
        </p:nvSpPr>
        <p:spPr>
          <a:xfrm>
            <a:off x="1232096" y="421396"/>
            <a:ext cx="10515600" cy="1325563"/>
          </a:xfrm>
        </p:spPr>
        <p:txBody>
          <a:bodyPr>
            <a:normAutofit/>
          </a:bodyPr>
          <a:lstStyle/>
          <a:p>
            <a:pPr algn="r"/>
            <a:r>
              <a:rPr lang="ar-AE" sz="3200" b="1" dirty="0">
                <a:latin typeface="Dubai" panose="020B0503030403030204" pitchFamily="34" charset="-78"/>
                <a:cs typeface="Dubai" panose="020B0503030403030204" pitchFamily="34" charset="-78"/>
              </a:rPr>
              <a:t>أسئلة : </a:t>
            </a:r>
            <a:endParaRPr lang="en-US" sz="3200" b="1" dirty="0">
              <a:latin typeface="Dubai" panose="020B0503030403030204" pitchFamily="34" charset="-78"/>
              <a:cs typeface="Dubai" panose="020B0503030403030204" pitchFamily="34" charset="-78"/>
            </a:endParaRPr>
          </a:p>
        </p:txBody>
      </p:sp>
      <p:sp>
        <p:nvSpPr>
          <p:cNvPr id="4" name="Title 1">
            <a:extLst>
              <a:ext uri="{FF2B5EF4-FFF2-40B4-BE49-F238E27FC236}">
                <a16:creationId xmlns:a16="http://schemas.microsoft.com/office/drawing/2014/main" id="{34B0AD2C-9E7E-BB97-017F-E454936CBEE1}"/>
              </a:ext>
            </a:extLst>
          </p:cNvPr>
          <p:cNvSpPr txBox="1">
            <a:spLocks/>
          </p:cNvSpPr>
          <p:nvPr/>
        </p:nvSpPr>
        <p:spPr>
          <a:xfrm>
            <a:off x="1331495" y="2225722"/>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ar-AE" sz="3200" dirty="0">
                <a:latin typeface="Dubai" panose="020B0503030403030204" pitchFamily="34" charset="-78"/>
                <a:cs typeface="Dubai" panose="020B0503030403030204" pitchFamily="34" charset="-78"/>
              </a:rPr>
              <a:t>ما اسم الكائن الذي ركب عليه الرسول ؟</a:t>
            </a:r>
            <a:endParaRPr lang="en-US" sz="3200" dirty="0">
              <a:latin typeface="Dubai" panose="020B0503030403030204" pitchFamily="34" charset="-78"/>
              <a:cs typeface="Dubai" panose="020B0503030403030204" pitchFamily="34" charset="-78"/>
            </a:endParaRPr>
          </a:p>
        </p:txBody>
      </p:sp>
      <p:sp>
        <p:nvSpPr>
          <p:cNvPr id="3" name="Title 1">
            <a:extLst>
              <a:ext uri="{FF2B5EF4-FFF2-40B4-BE49-F238E27FC236}">
                <a16:creationId xmlns:a16="http://schemas.microsoft.com/office/drawing/2014/main" id="{5BDAB79B-2EFB-6EBB-E405-7CF565EC76AC}"/>
              </a:ext>
            </a:extLst>
          </p:cNvPr>
          <p:cNvSpPr txBox="1">
            <a:spLocks/>
          </p:cNvSpPr>
          <p:nvPr/>
        </p:nvSpPr>
        <p:spPr>
          <a:xfrm>
            <a:off x="1331495" y="1123484"/>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ar-AE" sz="3200" dirty="0">
                <a:latin typeface="Dubai" panose="020B0503030403030204" pitchFamily="34" charset="-78"/>
                <a:cs typeface="Dubai" panose="020B0503030403030204" pitchFamily="34" charset="-78"/>
              </a:rPr>
              <a:t>لماذا كان الرسول حزينا ؟ </a:t>
            </a:r>
            <a:endParaRPr lang="en-US" sz="3200" dirty="0">
              <a:latin typeface="Dubai" panose="020B0503030403030204" pitchFamily="34" charset="-78"/>
              <a:cs typeface="Dubai" panose="020B0503030403030204" pitchFamily="34" charset="-78"/>
            </a:endParaRPr>
          </a:p>
        </p:txBody>
      </p:sp>
      <p:sp>
        <p:nvSpPr>
          <p:cNvPr id="5" name="Title 1">
            <a:extLst>
              <a:ext uri="{FF2B5EF4-FFF2-40B4-BE49-F238E27FC236}">
                <a16:creationId xmlns:a16="http://schemas.microsoft.com/office/drawing/2014/main" id="{06731B43-4AA8-26C3-0E3C-90031018B02D}"/>
              </a:ext>
            </a:extLst>
          </p:cNvPr>
          <p:cNvSpPr txBox="1">
            <a:spLocks/>
          </p:cNvSpPr>
          <p:nvPr/>
        </p:nvSpPr>
        <p:spPr>
          <a:xfrm>
            <a:off x="1331495" y="3327960"/>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ar-AE" sz="3200" dirty="0">
                <a:latin typeface="Dubai" panose="020B0503030403030204" pitchFamily="34" charset="-78"/>
                <a:cs typeface="Dubai" panose="020B0503030403030204" pitchFamily="34" charset="-78"/>
              </a:rPr>
              <a:t>ماذا شاهد الرسول في السماء ؟ </a:t>
            </a:r>
            <a:endParaRPr lang="en-US" sz="3200" dirty="0">
              <a:latin typeface="Dubai" panose="020B0503030403030204" pitchFamily="34" charset="-78"/>
              <a:cs typeface="Dubai" panose="020B0503030403030204" pitchFamily="34" charset="-78"/>
            </a:endParaRPr>
          </a:p>
        </p:txBody>
      </p:sp>
      <p:sp>
        <p:nvSpPr>
          <p:cNvPr id="6" name="Title 1">
            <a:extLst>
              <a:ext uri="{FF2B5EF4-FFF2-40B4-BE49-F238E27FC236}">
                <a16:creationId xmlns:a16="http://schemas.microsoft.com/office/drawing/2014/main" id="{D6FBF5E9-DC7B-E3A3-7479-D03C605F82BD}"/>
              </a:ext>
            </a:extLst>
          </p:cNvPr>
          <p:cNvSpPr txBox="1">
            <a:spLocks/>
          </p:cNvSpPr>
          <p:nvPr/>
        </p:nvSpPr>
        <p:spPr>
          <a:xfrm>
            <a:off x="1331495" y="443019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ar-AE" sz="3200" dirty="0">
                <a:latin typeface="Dubai" panose="020B0503030403030204" pitchFamily="34" charset="-78"/>
                <a:cs typeface="Dubai" panose="020B0503030403030204" pitchFamily="34" charset="-78"/>
              </a:rPr>
              <a:t>ما اسم صديق الرسول ؟ </a:t>
            </a:r>
            <a:endParaRPr lang="en-US" sz="3200" dirty="0">
              <a:latin typeface="Dubai" panose="020B0503030403030204" pitchFamily="34" charset="-78"/>
              <a:cs typeface="Dubai" panose="020B0503030403030204" pitchFamily="34" charset="-78"/>
            </a:endParaRPr>
          </a:p>
        </p:txBody>
      </p:sp>
      <p:sp>
        <p:nvSpPr>
          <p:cNvPr id="7" name="Title 1">
            <a:extLst>
              <a:ext uri="{FF2B5EF4-FFF2-40B4-BE49-F238E27FC236}">
                <a16:creationId xmlns:a16="http://schemas.microsoft.com/office/drawing/2014/main" id="{FE181AA6-1F5F-DF39-AF7F-BA9C7FF7637D}"/>
              </a:ext>
            </a:extLst>
          </p:cNvPr>
          <p:cNvSpPr txBox="1">
            <a:spLocks/>
          </p:cNvSpPr>
          <p:nvPr/>
        </p:nvSpPr>
        <p:spPr>
          <a:xfrm>
            <a:off x="1331495" y="5532437"/>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ar-AE" sz="3200" dirty="0">
                <a:latin typeface="Dubai" panose="020B0503030403030204" pitchFamily="34" charset="-78"/>
                <a:cs typeface="Dubai" panose="020B0503030403030204" pitchFamily="34" charset="-78"/>
              </a:rPr>
              <a:t>كيف كان شعور الرسول أثناء الرحلة وبعد الرحلة ؟ </a:t>
            </a:r>
            <a:endParaRPr lang="en-US" sz="3200" dirty="0">
              <a:latin typeface="Dubai" panose="020B0503030403030204" pitchFamily="34" charset="-78"/>
              <a:cs typeface="Dubai" panose="020B0503030403030204" pitchFamily="34" charset="-78"/>
            </a:endParaRPr>
          </a:p>
        </p:txBody>
      </p:sp>
    </p:spTree>
    <p:extLst>
      <p:ext uri="{BB962C8B-B14F-4D97-AF65-F5344CB8AC3E}">
        <p14:creationId xmlns:p14="http://schemas.microsoft.com/office/powerpoint/2010/main" val="1036256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Animated-sky-background GIF | Gfycat">
            <a:extLst>
              <a:ext uri="{FF2B5EF4-FFF2-40B4-BE49-F238E27FC236}">
                <a16:creationId xmlns:a16="http://schemas.microsoft.com/office/drawing/2014/main" id="{CBB6D03E-884B-9995-338E-E7C7B771DED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4" name="Title 1">
            <a:extLst>
              <a:ext uri="{FF2B5EF4-FFF2-40B4-BE49-F238E27FC236}">
                <a16:creationId xmlns:a16="http://schemas.microsoft.com/office/drawing/2014/main" id="{AC39AF96-C547-8CE5-B34F-D36BD5DFC084}"/>
              </a:ext>
            </a:extLst>
          </p:cNvPr>
          <p:cNvSpPr txBox="1">
            <a:spLocks/>
          </p:cNvSpPr>
          <p:nvPr/>
        </p:nvSpPr>
        <p:spPr>
          <a:xfrm>
            <a:off x="4980314" y="2704163"/>
            <a:ext cx="6464968" cy="8508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ar-AE" sz="6000" b="1" dirty="0">
                <a:solidFill>
                  <a:srgbClr val="4B0D10"/>
                </a:solidFill>
                <a:latin typeface="Dubai" panose="020B0503030403030204" pitchFamily="34" charset="-78"/>
                <a:cs typeface="Dubai" panose="020B0503030403030204" pitchFamily="34" charset="-78"/>
              </a:rPr>
              <a:t>قصة الإسراء والمعراج</a:t>
            </a:r>
            <a:endParaRPr lang="en-US" sz="6000" b="1" dirty="0">
              <a:solidFill>
                <a:srgbClr val="4B0D10"/>
              </a:solidFill>
              <a:latin typeface="Dubai" panose="020B0503030403030204" pitchFamily="34" charset="-78"/>
              <a:cs typeface="Dubai" panose="020B0503030403030204" pitchFamily="34" charset="-78"/>
            </a:endParaRPr>
          </a:p>
        </p:txBody>
      </p:sp>
      <p:pic>
        <p:nvPicPr>
          <p:cNvPr id="1030" name="Picture 6" descr="Desert ., Cartoon Desert HD wallpaper | Pxfuel">
            <a:extLst>
              <a:ext uri="{FF2B5EF4-FFF2-40B4-BE49-F238E27FC236}">
                <a16:creationId xmlns:a16="http://schemas.microsoft.com/office/drawing/2014/main" id="{DA56B58D-4687-EB5A-2ADD-D9BAF60D8879}"/>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9833" b="98954" l="1059" r="98471">
                        <a14:foregroundMark x1="81529" y1="75314" x2="26471" y2="84310"/>
                        <a14:foregroundMark x1="10706" y1="75523" x2="9176" y2="90586"/>
                        <a14:foregroundMark x1="8353" y1="92469" x2="81529" y2="98745"/>
                        <a14:foregroundMark x1="81529" y1="98745" x2="87529" y2="98745"/>
                        <a14:foregroundMark x1="96588" y1="74686" x2="53412" y2="69247"/>
                        <a14:foregroundMark x1="3882" y1="72385" x2="1059" y2="98954"/>
                        <a14:foregroundMark x1="98471" y1="70293" x2="96588" y2="86402"/>
                        <a14:backgroundMark x1="28588" y1="34310" x2="67529" y2="36192"/>
                        <a14:backgroundMark x1="82706" y1="46025" x2="39412" y2="43096"/>
                        <a14:backgroundMark x1="30706" y1="50418" x2="9647" y2="54184"/>
                        <a14:backgroundMark x1="72235" y1="51674" x2="99529" y2="46234"/>
                      </a14:backgroundRemoval>
                    </a14:imgEffect>
                    <a14:imgEffect>
                      <a14:artisticMarker/>
                    </a14:imgEffect>
                  </a14:imgLayer>
                </a14:imgProps>
              </a:ext>
              <a:ext uri="{28A0092B-C50C-407E-A947-70E740481C1C}">
                <a14:useLocalDpi xmlns:a14="http://schemas.microsoft.com/office/drawing/2010/main" val="0"/>
              </a:ext>
            </a:extLst>
          </a:blip>
          <a:srcRect t="52354"/>
          <a:stretch/>
        </p:blipFill>
        <p:spPr bwMode="auto">
          <a:xfrm>
            <a:off x="0" y="4445391"/>
            <a:ext cx="12192000" cy="242667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Flat Kaaba Mecca Icon Clipart Vector for Hajj and Eid Adha Islamic  Background Banner Decoration 10036499 Vector Art at Vecteezy">
            <a:extLst>
              <a:ext uri="{FF2B5EF4-FFF2-40B4-BE49-F238E27FC236}">
                <a16:creationId xmlns:a16="http://schemas.microsoft.com/office/drawing/2014/main" id="{F5447219-E6B7-1764-7792-87F4850BB179}"/>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79012" y="2436852"/>
            <a:ext cx="3822290" cy="382229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hlinkClick r:id="rId6"/>
            <a:extLst>
              <a:ext uri="{FF2B5EF4-FFF2-40B4-BE49-F238E27FC236}">
                <a16:creationId xmlns:a16="http://schemas.microsoft.com/office/drawing/2014/main" id="{BEB4713C-36F9-0232-6851-E9D3A1E7F8A3}"/>
              </a:ext>
            </a:extLst>
          </p:cNvPr>
          <p:cNvSpPr txBox="1"/>
          <p:nvPr/>
        </p:nvSpPr>
        <p:spPr>
          <a:xfrm>
            <a:off x="9617365" y="6259142"/>
            <a:ext cx="2801115" cy="276999"/>
          </a:xfrm>
          <a:prstGeom prst="rect">
            <a:avLst/>
          </a:prstGeom>
          <a:noFill/>
        </p:spPr>
        <p:txBody>
          <a:bodyPr wrap="square">
            <a:spAutoFit/>
          </a:bodyPr>
          <a:lstStyle/>
          <a:p>
            <a:pPr algn="ctr"/>
            <a:r>
              <a:rPr lang="ar-SA" sz="1200" dirty="0">
                <a:latin typeface="Dubai" panose="020B0503030403030204" pitchFamily="34" charset="-78"/>
                <a:cs typeface="Dubai" panose="020B0503030403030204" pitchFamily="34" charset="-78"/>
              </a:rPr>
              <a:t>ســـــلامـــــة الــــعــــتـــيــــبــــي</a:t>
            </a:r>
            <a:endParaRPr lang="en-US" sz="1200" dirty="0"/>
          </a:p>
        </p:txBody>
      </p:sp>
      <p:sp>
        <p:nvSpPr>
          <p:cNvPr id="12" name="Title 1">
            <a:hlinkClick r:id="rId6"/>
            <a:extLst>
              <a:ext uri="{FF2B5EF4-FFF2-40B4-BE49-F238E27FC236}">
                <a16:creationId xmlns:a16="http://schemas.microsoft.com/office/drawing/2014/main" id="{AC8633EF-FD67-991A-B4BD-2133A9CB62A7}"/>
              </a:ext>
            </a:extLst>
          </p:cNvPr>
          <p:cNvSpPr txBox="1">
            <a:spLocks/>
          </p:cNvSpPr>
          <p:nvPr/>
        </p:nvSpPr>
        <p:spPr>
          <a:xfrm>
            <a:off x="9722655" y="6397642"/>
            <a:ext cx="2581889" cy="460358"/>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en-US" sz="1400" dirty="0">
                <a:ln w="0"/>
                <a:latin typeface="Dubai Medium" panose="020B0603030403030204" pitchFamily="34" charset="-78"/>
                <a:cs typeface="Dubai Medium" panose="020B0603030403030204" pitchFamily="34" charset="-78"/>
              </a:rPr>
              <a:t>https://t.me/Salamaaalotaibi</a:t>
            </a:r>
            <a:endParaRPr kumimoji="0" lang="en-US" sz="1400" i="0" u="none" strike="noStrike" kern="1200" cap="none" spc="0" normalizeH="0" baseline="0" noProof="0" dirty="0">
              <a:ln w="0"/>
              <a:uLnTx/>
              <a:uFillTx/>
              <a:latin typeface="Dubai Medium" panose="020B0603030403030204" pitchFamily="34" charset="-78"/>
              <a:cs typeface="Dubai Medium" panose="020B0603030403030204" pitchFamily="34" charset="-78"/>
            </a:endParaRPr>
          </a:p>
        </p:txBody>
      </p:sp>
    </p:spTree>
    <p:extLst>
      <p:ext uri="{BB962C8B-B14F-4D97-AF65-F5344CB8AC3E}">
        <p14:creationId xmlns:p14="http://schemas.microsoft.com/office/powerpoint/2010/main" val="29504526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8" descr="Animated-sky-background GIF | Gfycat">
            <a:extLst>
              <a:ext uri="{FF2B5EF4-FFF2-40B4-BE49-F238E27FC236}">
                <a16:creationId xmlns:a16="http://schemas.microsoft.com/office/drawing/2014/main" id="{EC0046B1-BDD7-F0B8-CF70-794B81BFE28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Desert ., Cartoon Desert HD wallpaper | Pxfuel">
            <a:extLst>
              <a:ext uri="{FF2B5EF4-FFF2-40B4-BE49-F238E27FC236}">
                <a16:creationId xmlns:a16="http://schemas.microsoft.com/office/drawing/2014/main" id="{F7C2FA70-34AC-A4E9-1B67-F88374BF2958}"/>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9833" b="98954" l="1059" r="98471">
                        <a14:foregroundMark x1="81529" y1="75314" x2="26471" y2="84310"/>
                        <a14:foregroundMark x1="10706" y1="75523" x2="9176" y2="90586"/>
                        <a14:foregroundMark x1="8353" y1="92469" x2="81529" y2="98745"/>
                        <a14:foregroundMark x1="81529" y1="98745" x2="87529" y2="98745"/>
                        <a14:foregroundMark x1="96588" y1="74686" x2="53412" y2="69247"/>
                        <a14:foregroundMark x1="3882" y1="72385" x2="1059" y2="98954"/>
                        <a14:foregroundMark x1="98471" y1="70293" x2="96588" y2="86402"/>
                        <a14:backgroundMark x1="28588" y1="34310" x2="67529" y2="36192"/>
                        <a14:backgroundMark x1="82706" y1="46025" x2="39412" y2="43096"/>
                        <a14:backgroundMark x1="30706" y1="50418" x2="9647" y2="54184"/>
                        <a14:backgroundMark x1="72235" y1="51674" x2="99529" y2="46234"/>
                      </a14:backgroundRemoval>
                    </a14:imgEffect>
                    <a14:imgEffect>
                      <a14:artisticMarker/>
                    </a14:imgEffect>
                  </a14:imgLayer>
                </a14:imgProps>
              </a:ext>
              <a:ext uri="{28A0092B-C50C-407E-A947-70E740481C1C}">
                <a14:useLocalDpi xmlns:a14="http://schemas.microsoft.com/office/drawing/2010/main" val="0"/>
              </a:ext>
            </a:extLst>
          </a:blip>
          <a:srcRect t="52354"/>
          <a:stretch/>
        </p:blipFill>
        <p:spPr bwMode="auto">
          <a:xfrm>
            <a:off x="0" y="4445391"/>
            <a:ext cx="12192000" cy="242667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Flat Kaaba Mecca Icon Clipart Vector for Hajj and Eid Adha Islamic  Background Banner Decoration 10036499 Vector Art at Vecteezy">
            <a:extLst>
              <a:ext uri="{FF2B5EF4-FFF2-40B4-BE49-F238E27FC236}">
                <a16:creationId xmlns:a16="http://schemas.microsoft.com/office/drawing/2014/main" id="{CD0000A9-0849-4236-E59A-FC2688CC55EB}"/>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79012" y="2436852"/>
            <a:ext cx="3822290" cy="382229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E6D732B6-0093-B9BC-9D4C-B60AA3AB0B5A}"/>
              </a:ext>
            </a:extLst>
          </p:cNvPr>
          <p:cNvSpPr txBox="1"/>
          <p:nvPr/>
        </p:nvSpPr>
        <p:spPr>
          <a:xfrm>
            <a:off x="579012" y="1562848"/>
            <a:ext cx="11715750" cy="1027204"/>
          </a:xfrm>
          <a:prstGeom prst="rect">
            <a:avLst/>
          </a:prstGeom>
          <a:noFill/>
        </p:spPr>
        <p:txBody>
          <a:bodyPr wrap="square">
            <a:spAutoFit/>
          </a:bodyPr>
          <a:lstStyle/>
          <a:p>
            <a:pPr algn="ctr">
              <a:lnSpc>
                <a:spcPct val="150000"/>
              </a:lnSpc>
            </a:pPr>
            <a:r>
              <a:rPr lang="ar-AE" sz="2400" b="1" dirty="0">
                <a:latin typeface="Dubai" panose="020B0503030403030204" pitchFamily="34" charset="-78"/>
                <a:cs typeface="Dubai" panose="020B0503030403030204" pitchFamily="34" charset="-78"/>
              </a:rPr>
              <a:t>" </a:t>
            </a:r>
            <a:r>
              <a:rPr lang="ar-AE" sz="2400" b="1" i="0" dirty="0">
                <a:effectLst/>
                <a:latin typeface="Dubai" panose="020B0503030403030204" pitchFamily="34" charset="-78"/>
                <a:cs typeface="Dubai" panose="020B0503030403030204" pitchFamily="34" charset="-78"/>
              </a:rPr>
              <a:t>سُبْحَانَ الَّذِي أَسْرَى بِعَبْدِهِ لَيْلًا مِنَ الْمَسْجِدِ الْحَرَامِ إِلَى الْمَسْجِدِ الأَقْصَى الَّذِي بَارَكْنَا حَوْلَهُ"</a:t>
            </a:r>
            <a:endParaRPr lang="en-US" sz="2400" b="1" i="0" dirty="0">
              <a:effectLst/>
              <a:latin typeface="Dubai" panose="020B0503030403030204" pitchFamily="34" charset="-78"/>
              <a:cs typeface="Dubai" panose="020B0503030403030204" pitchFamily="34" charset="-78"/>
            </a:endParaRPr>
          </a:p>
          <a:p>
            <a:pPr>
              <a:lnSpc>
                <a:spcPct val="150000"/>
              </a:lnSpc>
            </a:pPr>
            <a:r>
              <a:rPr lang="ar-AE" b="1" i="0" dirty="0">
                <a:effectLst/>
                <a:latin typeface="Dubai" panose="020B0503030403030204" pitchFamily="34" charset="-78"/>
                <a:cs typeface="Dubai" panose="020B0503030403030204" pitchFamily="34" charset="-78"/>
              </a:rPr>
              <a:t> [الإسراء:1] </a:t>
            </a:r>
            <a:endParaRPr lang="en-US" b="1" dirty="0">
              <a:latin typeface="Dubai" panose="020B0503030403030204" pitchFamily="34" charset="-78"/>
              <a:cs typeface="Dubai" panose="020B0503030403030204" pitchFamily="34" charset="-78"/>
            </a:endParaRPr>
          </a:p>
        </p:txBody>
      </p:sp>
    </p:spTree>
    <p:extLst>
      <p:ext uri="{BB962C8B-B14F-4D97-AF65-F5344CB8AC3E}">
        <p14:creationId xmlns:p14="http://schemas.microsoft.com/office/powerpoint/2010/main" val="29761633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8" descr="Animated-sky-background GIF | Gfycat">
            <a:extLst>
              <a:ext uri="{FF2B5EF4-FFF2-40B4-BE49-F238E27FC236}">
                <a16:creationId xmlns:a16="http://schemas.microsoft.com/office/drawing/2014/main" id="{A4B8AB5C-F501-5C34-3459-10613DFB26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4">
            <a:extLst>
              <a:ext uri="{FF2B5EF4-FFF2-40B4-BE49-F238E27FC236}">
                <a16:creationId xmlns:a16="http://schemas.microsoft.com/office/drawing/2014/main" id="{DC572385-B7D7-EEB0-4495-D126B3081062}"/>
              </a:ext>
            </a:extLst>
          </p:cNvPr>
          <p:cNvSpPr>
            <a:spLocks noGrp="1"/>
          </p:cNvSpPr>
          <p:nvPr>
            <p:ph idx="1"/>
          </p:nvPr>
        </p:nvSpPr>
        <p:spPr>
          <a:xfrm>
            <a:off x="187569" y="365125"/>
            <a:ext cx="11596748" cy="2186363"/>
          </a:xfrm>
        </p:spPr>
        <p:txBody>
          <a:bodyPr>
            <a:noAutofit/>
          </a:bodyPr>
          <a:lstStyle/>
          <a:p>
            <a:pPr marL="0" indent="0" algn="just" rtl="1">
              <a:lnSpc>
                <a:spcPct val="150000"/>
              </a:lnSpc>
              <a:buNone/>
            </a:pPr>
            <a:r>
              <a:rPr lang="ar-AE" sz="3200" b="1" dirty="0">
                <a:latin typeface="Dubai" panose="020B0503030403030204" pitchFamily="34" charset="-78"/>
                <a:cs typeface="Dubai" panose="020B0503030403030204" pitchFamily="34" charset="-78"/>
              </a:rPr>
              <a:t>محمد صلى الله عليه وسلم ذهب إلى قوم قريش وقال لهم أنه رسول من عند الله سبحانه وتعالى وطلب منهم عبادة الله سبحانه وتعالى فقط وترك عبادة الأصنام، فغضب قوم قريش على الرسول محمد .. فماذا فعلوا له يا ترى ؟ </a:t>
            </a:r>
            <a:endParaRPr lang="en-US" sz="3200" b="1" dirty="0">
              <a:latin typeface="Dubai" panose="020B0503030403030204" pitchFamily="34" charset="-78"/>
              <a:cs typeface="Dubai" panose="020B0503030403030204" pitchFamily="34" charset="-78"/>
            </a:endParaRPr>
          </a:p>
          <a:p>
            <a:pPr marL="0" indent="0" algn="just" rtl="1">
              <a:buNone/>
            </a:pPr>
            <a:endParaRPr lang="en-US" sz="3200" b="1" dirty="0">
              <a:latin typeface="Dubai" panose="020B0503030403030204" pitchFamily="34" charset="-78"/>
              <a:cs typeface="Dubai" panose="020B0503030403030204" pitchFamily="34" charset="-78"/>
            </a:endParaRPr>
          </a:p>
        </p:txBody>
      </p:sp>
      <p:sp>
        <p:nvSpPr>
          <p:cNvPr id="6" name="Content Placeholder 4">
            <a:extLst>
              <a:ext uri="{FF2B5EF4-FFF2-40B4-BE49-F238E27FC236}">
                <a16:creationId xmlns:a16="http://schemas.microsoft.com/office/drawing/2014/main" id="{BD3F8FB0-49C7-4244-182F-91E11A854265}"/>
              </a:ext>
            </a:extLst>
          </p:cNvPr>
          <p:cNvSpPr txBox="1">
            <a:spLocks/>
          </p:cNvSpPr>
          <p:nvPr/>
        </p:nvSpPr>
        <p:spPr>
          <a:xfrm>
            <a:off x="3648515" y="3121434"/>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US" dirty="0"/>
          </a:p>
        </p:txBody>
      </p:sp>
      <p:pic>
        <p:nvPicPr>
          <p:cNvPr id="7" name="Picture 6" descr="Desert ., Cartoon Desert HD wallpaper | Pxfuel">
            <a:extLst>
              <a:ext uri="{FF2B5EF4-FFF2-40B4-BE49-F238E27FC236}">
                <a16:creationId xmlns:a16="http://schemas.microsoft.com/office/drawing/2014/main" id="{B2B4FFAA-680A-F7B1-0074-E887245B0973}"/>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9833" b="98954" l="1059" r="98471">
                        <a14:foregroundMark x1="81529" y1="75314" x2="26471" y2="84310"/>
                        <a14:foregroundMark x1="10706" y1="75523" x2="9176" y2="90586"/>
                        <a14:foregroundMark x1="8353" y1="92469" x2="81529" y2="98745"/>
                        <a14:foregroundMark x1="81529" y1="98745" x2="87529" y2="98745"/>
                        <a14:foregroundMark x1="96588" y1="74686" x2="53412" y2="69247"/>
                        <a14:foregroundMark x1="3882" y1="72385" x2="1059" y2="98954"/>
                        <a14:foregroundMark x1="98471" y1="70293" x2="96588" y2="86402"/>
                        <a14:backgroundMark x1="28588" y1="34310" x2="67529" y2="36192"/>
                        <a14:backgroundMark x1="82706" y1="46025" x2="39412" y2="43096"/>
                        <a14:backgroundMark x1="30706" y1="50418" x2="9647" y2="54184"/>
                        <a14:backgroundMark x1="72235" y1="51674" x2="99529" y2="46234"/>
                      </a14:backgroundRemoval>
                    </a14:imgEffect>
                    <a14:imgEffect>
                      <a14:artisticMarker/>
                    </a14:imgEffect>
                  </a14:imgLayer>
                </a14:imgProps>
              </a:ext>
              <a:ext uri="{28A0092B-C50C-407E-A947-70E740481C1C}">
                <a14:useLocalDpi xmlns:a14="http://schemas.microsoft.com/office/drawing/2010/main" val="0"/>
              </a:ext>
            </a:extLst>
          </a:blip>
          <a:srcRect t="52354"/>
          <a:stretch/>
        </p:blipFill>
        <p:spPr bwMode="auto">
          <a:xfrm>
            <a:off x="0" y="4445391"/>
            <a:ext cx="12192000" cy="242667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عبادة الأصنام لابان الوثنية عبادة الوثنية ، عبادة الأوثان, طعام, يد png">
            <a:extLst>
              <a:ext uri="{FF2B5EF4-FFF2-40B4-BE49-F238E27FC236}">
                <a16:creationId xmlns:a16="http://schemas.microsoft.com/office/drawing/2014/main" id="{E58579D3-EE69-75FD-BA9B-02FE625F8970}"/>
              </a:ext>
            </a:extLst>
          </p:cNvPr>
          <p:cNvPicPr>
            <a:picLocks noChangeAspect="1" noChangeArrowheads="1"/>
          </p:cNvPicPr>
          <p:nvPr/>
        </p:nvPicPr>
        <p:blipFill rotWithShape="1">
          <a:blip r:embed="rId6">
            <a:extLst>
              <a:ext uri="{BEBA8EAE-BF5A-486C-A8C5-ECC9F3942E4B}">
                <a14:imgProps xmlns:a14="http://schemas.microsoft.com/office/drawing/2010/main">
                  <a14:imgLayer r:embed="rId7">
                    <a14:imgEffect>
                      <a14:backgroundRemoval t="10000" b="90000" l="10000" r="90000">
                        <a14:backgroundMark x1="26889" y1="69333" x2="34000" y2="83867"/>
                        <a14:backgroundMark x1="72889" y1="67733" x2="63889" y2="84667"/>
                        <a14:backgroundMark x1="35000" y1="71600" x2="42333" y2="77200"/>
                        <a14:backgroundMark x1="61333" y1="70533" x2="53667" y2="77467"/>
                        <a14:backgroundMark x1="47667" y1="77200" x2="50444" y2="77467"/>
                        <a14:backgroundMark x1="43778" y1="76533" x2="48111" y2="76533"/>
                      </a14:backgroundRemoval>
                    </a14:imgEffect>
                  </a14:imgLayer>
                </a14:imgProps>
              </a:ext>
              <a:ext uri="{28A0092B-C50C-407E-A947-70E740481C1C}">
                <a14:useLocalDpi xmlns:a14="http://schemas.microsoft.com/office/drawing/2010/main" val="0"/>
              </a:ext>
            </a:extLst>
          </a:blip>
          <a:srcRect l="44830" t="70422" r="46448" b="25317"/>
          <a:stretch/>
        </p:blipFill>
        <p:spPr bwMode="auto">
          <a:xfrm>
            <a:off x="10646995" y="6333647"/>
            <a:ext cx="687755" cy="1076803"/>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Flat Kaaba Mecca Icon Clipart Vector for Hajj and Eid Adha Islamic  Background Banner Decoration 10036499 Vector Art at Vecteezy">
            <a:extLst>
              <a:ext uri="{FF2B5EF4-FFF2-40B4-BE49-F238E27FC236}">
                <a16:creationId xmlns:a16="http://schemas.microsoft.com/office/drawing/2014/main" id="{32997949-8C94-905E-46CC-F3612E2221DE}"/>
              </a:ext>
            </a:extLst>
          </p:cNvPr>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7569" y="2670585"/>
            <a:ext cx="3822290" cy="382229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عبادة الأصنام لابان الوثنية عبادة الوثنية ، عبادة الأوثان, طعام, يد png">
            <a:extLst>
              <a:ext uri="{FF2B5EF4-FFF2-40B4-BE49-F238E27FC236}">
                <a16:creationId xmlns:a16="http://schemas.microsoft.com/office/drawing/2014/main" id="{A2B5C514-1DA4-F690-264B-F10F59C34922}"/>
              </a:ext>
            </a:extLst>
          </p:cNvPr>
          <p:cNvPicPr>
            <a:picLocks noChangeAspect="1" noChangeArrowheads="1"/>
          </p:cNvPicPr>
          <p:nvPr/>
        </p:nvPicPr>
        <p:blipFill rotWithShape="1">
          <a:blip r:embed="rId6">
            <a:extLst>
              <a:ext uri="{BEBA8EAE-BF5A-486C-A8C5-ECC9F3942E4B}">
                <a14:imgProps xmlns:a14="http://schemas.microsoft.com/office/drawing/2010/main">
                  <a14:imgLayer r:embed="rId7">
                    <a14:imgEffect>
                      <a14:backgroundRemoval t="10000" b="90000" l="10000" r="90000">
                        <a14:backgroundMark x1="26889" y1="69333" x2="34000" y2="83867"/>
                        <a14:backgroundMark x1="72889" y1="67733" x2="63889" y2="84667"/>
                        <a14:backgroundMark x1="35000" y1="71600" x2="42333" y2="77200"/>
                        <a14:backgroundMark x1="61333" y1="70533" x2="53667" y2="77467"/>
                        <a14:backgroundMark x1="47667" y1="77200" x2="50444" y2="77467"/>
                        <a14:backgroundMark x1="43778" y1="76533" x2="48111" y2="76533"/>
                      </a14:backgroundRemoval>
                    </a14:imgEffect>
                  </a14:imgLayer>
                </a14:imgProps>
              </a:ext>
              <a:ext uri="{28A0092B-C50C-407E-A947-70E740481C1C}">
                <a14:useLocalDpi xmlns:a14="http://schemas.microsoft.com/office/drawing/2010/main" val="0"/>
              </a:ext>
            </a:extLst>
          </a:blip>
          <a:srcRect t="52366"/>
          <a:stretch/>
        </p:blipFill>
        <p:spPr bwMode="auto">
          <a:xfrm>
            <a:off x="8695877" y="5703264"/>
            <a:ext cx="4690705" cy="186196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عبادة الأصنام لابان الوثنية عبادة الوثنية ، عبادة الأوثان, طعام, يد png">
            <a:extLst>
              <a:ext uri="{FF2B5EF4-FFF2-40B4-BE49-F238E27FC236}">
                <a16:creationId xmlns:a16="http://schemas.microsoft.com/office/drawing/2014/main" id="{FF622021-8674-CC92-1657-F9BC94C55768}"/>
              </a:ext>
            </a:extLst>
          </p:cNvPr>
          <p:cNvPicPr>
            <a:picLocks noChangeAspect="1" noChangeArrowheads="1"/>
          </p:cNvPicPr>
          <p:nvPr/>
        </p:nvPicPr>
        <p:blipFill rotWithShape="1">
          <a:blip r:embed="rId6">
            <a:extLst>
              <a:ext uri="{BEBA8EAE-BF5A-486C-A8C5-ECC9F3942E4B}">
                <a14:imgProps xmlns:a14="http://schemas.microsoft.com/office/drawing/2010/main">
                  <a14:imgLayer r:embed="rId7">
                    <a14:imgEffect>
                      <a14:backgroundRemoval t="10000" b="90000" l="10000" r="90000">
                        <a14:backgroundMark x1="26889" y1="69333" x2="34000" y2="83867"/>
                        <a14:backgroundMark x1="72889" y1="67733" x2="63889" y2="84667"/>
                        <a14:backgroundMark x1="35000" y1="71600" x2="42333" y2="77200"/>
                        <a14:backgroundMark x1="61333" y1="70533" x2="53667" y2="77467"/>
                        <a14:backgroundMark x1="47667" y1="77200" x2="50444" y2="77467"/>
                        <a14:backgroundMark x1="43778" y1="76533" x2="48111" y2="76533"/>
                      </a14:backgroundRemoval>
                    </a14:imgEffect>
                  </a14:imgLayer>
                </a14:imgProps>
              </a:ext>
              <a:ext uri="{28A0092B-C50C-407E-A947-70E740481C1C}">
                <a14:useLocalDpi xmlns:a14="http://schemas.microsoft.com/office/drawing/2010/main" val="0"/>
              </a:ext>
            </a:extLst>
          </a:blip>
          <a:srcRect b="47534"/>
          <a:stretch/>
        </p:blipFill>
        <p:spPr bwMode="auto">
          <a:xfrm>
            <a:off x="8695878" y="3655627"/>
            <a:ext cx="4690705" cy="20508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89464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8" descr="Animated-sky-background GIF | Gfycat">
            <a:extLst>
              <a:ext uri="{FF2B5EF4-FFF2-40B4-BE49-F238E27FC236}">
                <a16:creationId xmlns:a16="http://schemas.microsoft.com/office/drawing/2014/main" id="{D45FDFAA-0B9F-C1ED-EC9A-E23FF44CE0A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Desert ., Cartoon Desert HD wallpaper | Pxfuel">
            <a:extLst>
              <a:ext uri="{FF2B5EF4-FFF2-40B4-BE49-F238E27FC236}">
                <a16:creationId xmlns:a16="http://schemas.microsoft.com/office/drawing/2014/main" id="{22850103-533D-BD60-B59A-AABD0F036FD2}"/>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9833" b="98954" l="1059" r="98471">
                        <a14:foregroundMark x1="81529" y1="75314" x2="26471" y2="84310"/>
                        <a14:foregroundMark x1="10706" y1="75523" x2="9176" y2="90586"/>
                        <a14:foregroundMark x1="8353" y1="92469" x2="81529" y2="98745"/>
                        <a14:foregroundMark x1="81529" y1="98745" x2="87529" y2="98745"/>
                        <a14:foregroundMark x1="96588" y1="74686" x2="53412" y2="69247"/>
                        <a14:foregroundMark x1="3882" y1="72385" x2="1059" y2="98954"/>
                        <a14:foregroundMark x1="98471" y1="70293" x2="96588" y2="86402"/>
                        <a14:backgroundMark x1="28588" y1="34310" x2="67529" y2="36192"/>
                        <a14:backgroundMark x1="82706" y1="46025" x2="39412" y2="43096"/>
                        <a14:backgroundMark x1="30706" y1="50418" x2="9647" y2="54184"/>
                        <a14:backgroundMark x1="72235" y1="51674" x2="99529" y2="46234"/>
                      </a14:backgroundRemoval>
                    </a14:imgEffect>
                    <a14:imgEffect>
                      <a14:artisticMarker/>
                    </a14:imgEffect>
                  </a14:imgLayer>
                </a14:imgProps>
              </a:ext>
              <a:ext uri="{28A0092B-C50C-407E-A947-70E740481C1C}">
                <a14:useLocalDpi xmlns:a14="http://schemas.microsoft.com/office/drawing/2010/main" val="0"/>
              </a:ext>
            </a:extLst>
          </a:blip>
          <a:srcRect t="52354"/>
          <a:stretch/>
        </p:blipFill>
        <p:spPr bwMode="auto">
          <a:xfrm>
            <a:off x="0" y="4445391"/>
            <a:ext cx="12192000" cy="242667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777841B1-5A49-6EA7-0FC6-E2BD2DD93517}"/>
              </a:ext>
            </a:extLst>
          </p:cNvPr>
          <p:cNvSpPr>
            <a:spLocks noGrp="1"/>
          </p:cNvSpPr>
          <p:nvPr>
            <p:ph type="title"/>
          </p:nvPr>
        </p:nvSpPr>
        <p:spPr>
          <a:xfrm>
            <a:off x="328297" y="1001237"/>
            <a:ext cx="11535405" cy="1325563"/>
          </a:xfrm>
        </p:spPr>
        <p:txBody>
          <a:bodyPr>
            <a:noAutofit/>
          </a:bodyPr>
          <a:lstStyle/>
          <a:p>
            <a:pPr algn="r" rtl="1">
              <a:lnSpc>
                <a:spcPct val="150000"/>
              </a:lnSpc>
            </a:pPr>
            <a:r>
              <a:rPr lang="ar-AE" sz="2800" b="1" dirty="0">
                <a:latin typeface="Dubai" panose="020B0503030403030204" pitchFamily="34" charset="-78"/>
                <a:cs typeface="Dubai" panose="020B0503030403030204" pitchFamily="34" charset="-78"/>
              </a:rPr>
              <a:t>كذب قوم قريش رسولنا محمد صلى الله عليه وسلم ولم يصدقوه وقالوا له بأنه كذاب !</a:t>
            </a:r>
            <a:br>
              <a:rPr lang="ar-AE" sz="2800" b="1" dirty="0">
                <a:latin typeface="Dubai" panose="020B0503030403030204" pitchFamily="34" charset="-78"/>
                <a:cs typeface="Dubai" panose="020B0503030403030204" pitchFamily="34" charset="-78"/>
              </a:rPr>
            </a:br>
            <a:r>
              <a:rPr lang="ar-AE" sz="2800" b="1" dirty="0">
                <a:latin typeface="Dubai" panose="020B0503030403030204" pitchFamily="34" charset="-78"/>
                <a:cs typeface="Dubai" panose="020B0503030403030204" pitchFamily="34" charset="-78"/>
              </a:rPr>
              <a:t>ورسولنا محمد لا يكذب فهو الصادق الأمين ..</a:t>
            </a:r>
            <a:endParaRPr lang="en-US" sz="2800" b="1" dirty="0">
              <a:latin typeface="Dubai" panose="020B0503030403030204" pitchFamily="34" charset="-78"/>
              <a:cs typeface="Dubai" panose="020B0503030403030204" pitchFamily="34" charset="-78"/>
            </a:endParaRPr>
          </a:p>
        </p:txBody>
      </p:sp>
      <p:pic>
        <p:nvPicPr>
          <p:cNvPr id="3" name="Picture 6" descr="4,720 Middle Eastern Cartoons Images, Stock Photos &amp; Vectors | Shutterstock">
            <a:extLst>
              <a:ext uri="{FF2B5EF4-FFF2-40B4-BE49-F238E27FC236}">
                <a16:creationId xmlns:a16="http://schemas.microsoft.com/office/drawing/2014/main" id="{910AC5CE-BD26-69FB-50C7-AE375E34726D}"/>
              </a:ext>
            </a:extLst>
          </p:cNvPr>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11368"/>
          <a:stretch/>
        </p:blipFill>
        <p:spPr bwMode="auto">
          <a:xfrm>
            <a:off x="9401449" y="3605811"/>
            <a:ext cx="2861718" cy="143473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8" descr="Cartoon background arab town vector hi-res stock photography and images -  Alamy">
            <a:extLst>
              <a:ext uri="{FF2B5EF4-FFF2-40B4-BE49-F238E27FC236}">
                <a16:creationId xmlns:a16="http://schemas.microsoft.com/office/drawing/2014/main" id="{2BE4CC1E-E5D5-3EA3-420D-3D59EE490694}"/>
              </a:ext>
            </a:extLst>
          </p:cNvPr>
          <p:cNvPicPr>
            <a:picLocks noChangeAspect="1" noChangeArrowheads="1"/>
          </p:cNvPicPr>
          <p:nvPr/>
        </p:nvPicPr>
        <p:blipFill rotWithShape="1">
          <a:blip r:embed="rId6">
            <a:extLst>
              <a:ext uri="{BEBA8EAE-BF5A-486C-A8C5-ECC9F3942E4B}">
                <a14:imgProps xmlns:a14="http://schemas.microsoft.com/office/drawing/2010/main">
                  <a14:imgLayer r:embed="rId7">
                    <a14:imgEffect>
                      <a14:backgroundRemoval t="42882" b="80961" l="2231" r="48154">
                        <a14:foregroundMark x1="22923" y1="73585" x2="32692" y2="74443"/>
                        <a14:foregroundMark x1="32692" y1="74443" x2="38385" y2="72899"/>
                        <a14:foregroundMark x1="38385" y1="72899" x2="38385" y2="72899"/>
                        <a14:foregroundMark x1="46077" y1="75815" x2="42615" y2="75815"/>
                        <a14:foregroundMark x1="48154" y1="62607" x2="47385" y2="68782"/>
                        <a14:foregroundMark x1="46846" y1="79760" x2="43538" y2="80961"/>
                        <a14:foregroundMark x1="20154" y1="77873" x2="20154" y2="76158"/>
                        <a14:foregroundMark x1="9769" y1="43053" x2="6385" y2="70497"/>
                        <a14:foregroundMark x1="6385" y1="70497" x2="6692" y2="75643"/>
                        <a14:foregroundMark x1="3538" y1="52659" x2="3846" y2="61578"/>
                        <a14:foregroundMark x1="3923" y1="73585" x2="3385" y2="76501"/>
                        <a14:foregroundMark x1="6077" y1="43396" x2="4846" y2="48027"/>
                        <a14:foregroundMark x1="3538" y1="48542" x2="3538" y2="51458"/>
                        <a14:foregroundMark x1="4615" y1="68268" x2="4846" y2="77873"/>
                        <a14:foregroundMark x1="2385" y1="50086" x2="2923" y2="52487"/>
                        <a14:foregroundMark x1="2231" y1="48542" x2="2769" y2="49571"/>
                      </a14:backgroundRemoval>
                    </a14:imgEffect>
                  </a14:imgLayer>
                </a14:imgProps>
              </a:ext>
              <a:ext uri="{28A0092B-C50C-407E-A947-70E740481C1C}">
                <a14:useLocalDpi xmlns:a14="http://schemas.microsoft.com/office/drawing/2010/main" val="0"/>
              </a:ext>
            </a:extLst>
          </a:blip>
          <a:srcRect l="18290" t="39217" r="50000" b="19982"/>
          <a:stretch/>
        </p:blipFill>
        <p:spPr bwMode="auto">
          <a:xfrm>
            <a:off x="313694" y="3807934"/>
            <a:ext cx="3207668" cy="185079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0" descr="4,720 Middle Eastern Cartoons Images, Stock Photos &amp; Vectors | Shutterstock">
            <a:extLst>
              <a:ext uri="{FF2B5EF4-FFF2-40B4-BE49-F238E27FC236}">
                <a16:creationId xmlns:a16="http://schemas.microsoft.com/office/drawing/2014/main" id="{2FB7FCAD-89EA-F5E5-1AD2-1383D963DCAD}"/>
              </a:ext>
            </a:extLst>
          </p:cNvPr>
          <p:cNvPicPr>
            <a:picLocks noChangeAspect="1" noChangeArrowheads="1"/>
          </p:cNvPicPr>
          <p:nvPr/>
        </p:nvPicPr>
        <p:blipFill rotWithShape="1">
          <a:blip r:embed="rId8">
            <a:clrChange>
              <a:clrFrom>
                <a:srgbClr val="FFFFFB"/>
              </a:clrFrom>
              <a:clrTo>
                <a:srgbClr val="FFFFFB">
                  <a:alpha val="0"/>
                </a:srgbClr>
              </a:clrTo>
            </a:clrChange>
            <a:extLst>
              <a:ext uri="{28A0092B-C50C-407E-A947-70E740481C1C}">
                <a14:useLocalDpi xmlns:a14="http://schemas.microsoft.com/office/drawing/2010/main" val="0"/>
              </a:ext>
            </a:extLst>
          </a:blip>
          <a:srcRect b="23679"/>
          <a:stretch/>
        </p:blipFill>
        <p:spPr bwMode="auto">
          <a:xfrm rot="262455">
            <a:off x="7014183" y="3406606"/>
            <a:ext cx="2116170" cy="14635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65081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8" descr="Animated-sky-background GIF | Gfycat">
            <a:extLst>
              <a:ext uri="{FF2B5EF4-FFF2-40B4-BE49-F238E27FC236}">
                <a16:creationId xmlns:a16="http://schemas.microsoft.com/office/drawing/2014/main" id="{E095506B-699A-64CB-7E76-47437B785E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itle 1">
            <a:extLst>
              <a:ext uri="{FF2B5EF4-FFF2-40B4-BE49-F238E27FC236}">
                <a16:creationId xmlns:a16="http://schemas.microsoft.com/office/drawing/2014/main" id="{0388FC65-5E0B-E5B3-C2DE-6C81605B7E8E}"/>
              </a:ext>
            </a:extLst>
          </p:cNvPr>
          <p:cNvSpPr txBox="1">
            <a:spLocks/>
          </p:cNvSpPr>
          <p:nvPr/>
        </p:nvSpPr>
        <p:spPr>
          <a:xfrm>
            <a:off x="838200" y="696132"/>
            <a:ext cx="10515600" cy="1325563"/>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50000"/>
              </a:lnSpc>
            </a:pPr>
            <a:r>
              <a:rPr lang="ar-AE" sz="3200" b="1" dirty="0">
                <a:latin typeface="Dubai" panose="020B0503030403030204" pitchFamily="34" charset="-78"/>
                <a:cs typeface="Dubai" panose="020B0503030403030204" pitchFamily="34" charset="-78"/>
              </a:rPr>
              <a:t>وكانوا يحملون الحطب والشوك والأوساخ ويضعونها أمام بيت الرسول ! </a:t>
            </a:r>
            <a:endParaRPr lang="en-US" sz="3200" b="1" dirty="0">
              <a:latin typeface="Dubai" panose="020B0503030403030204" pitchFamily="34" charset="-78"/>
              <a:cs typeface="Dubai" panose="020B0503030403030204" pitchFamily="34" charset="-78"/>
            </a:endParaRPr>
          </a:p>
        </p:txBody>
      </p:sp>
      <p:pic>
        <p:nvPicPr>
          <p:cNvPr id="7" name="Picture 6" descr="Desert ., Cartoon Desert HD wallpaper | Pxfuel">
            <a:extLst>
              <a:ext uri="{FF2B5EF4-FFF2-40B4-BE49-F238E27FC236}">
                <a16:creationId xmlns:a16="http://schemas.microsoft.com/office/drawing/2014/main" id="{8022A59B-6014-BB74-74FD-A983B30D2483}"/>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9833" b="98954" l="1059" r="98471">
                        <a14:foregroundMark x1="81529" y1="75314" x2="26471" y2="84310"/>
                        <a14:foregroundMark x1="10706" y1="75523" x2="9176" y2="90586"/>
                        <a14:foregroundMark x1="8353" y1="92469" x2="81529" y2="98745"/>
                        <a14:foregroundMark x1="81529" y1="98745" x2="87529" y2="98745"/>
                        <a14:foregroundMark x1="96588" y1="74686" x2="53412" y2="69247"/>
                        <a14:foregroundMark x1="3882" y1="72385" x2="1059" y2="98954"/>
                        <a14:foregroundMark x1="98471" y1="70293" x2="96588" y2="86402"/>
                        <a14:backgroundMark x1="28588" y1="34310" x2="67529" y2="36192"/>
                        <a14:backgroundMark x1="82706" y1="46025" x2="39412" y2="43096"/>
                        <a14:backgroundMark x1="30706" y1="50418" x2="9647" y2="54184"/>
                        <a14:backgroundMark x1="72235" y1="51674" x2="99529" y2="46234"/>
                      </a14:backgroundRemoval>
                    </a14:imgEffect>
                    <a14:imgEffect>
                      <a14:artisticMarker/>
                    </a14:imgEffect>
                  </a14:imgLayer>
                </a14:imgProps>
              </a:ext>
              <a:ext uri="{28A0092B-C50C-407E-A947-70E740481C1C}">
                <a14:useLocalDpi xmlns:a14="http://schemas.microsoft.com/office/drawing/2010/main" val="0"/>
              </a:ext>
            </a:extLst>
          </a:blip>
          <a:srcRect t="52354"/>
          <a:stretch/>
        </p:blipFill>
        <p:spPr bwMode="auto">
          <a:xfrm>
            <a:off x="0" y="4445391"/>
            <a:ext cx="12192000" cy="2426676"/>
          </a:xfrm>
          <a:prstGeom prst="rect">
            <a:avLst/>
          </a:prstGeom>
          <a:noFill/>
          <a:extLst>
            <a:ext uri="{909E8E84-426E-40DD-AFC4-6F175D3DCCD1}">
              <a14:hiddenFill xmlns:a14="http://schemas.microsoft.com/office/drawing/2010/main">
                <a:solidFill>
                  <a:srgbClr val="FFFFFF"/>
                </a:solidFill>
              </a14:hiddenFill>
            </a:ext>
          </a:extLst>
        </p:spPr>
      </p:pic>
      <p:pic>
        <p:nvPicPr>
          <p:cNvPr id="6" name="Content Placeholder 4" descr="A picture containing toy&#10;&#10;Description automatically generated">
            <a:extLst>
              <a:ext uri="{FF2B5EF4-FFF2-40B4-BE49-F238E27FC236}">
                <a16:creationId xmlns:a16="http://schemas.microsoft.com/office/drawing/2014/main" id="{D6156C80-E269-EA2F-D88E-52A648BD13B5}"/>
              </a:ext>
            </a:extLst>
          </p:cNvPr>
          <p:cNvPicPr>
            <a:picLocks noGrp="1" noChangeAspect="1"/>
          </p:cNvPicPr>
          <p:nvPr>
            <p:ph idx="1"/>
          </p:nvPr>
        </p:nvPicPr>
        <p:blipFill rotWithShape="1">
          <a:blip r:embed="rId5">
            <a:extLst>
              <a:ext uri="{BEBA8EAE-BF5A-486C-A8C5-ECC9F3942E4B}">
                <a14:imgProps xmlns:a14="http://schemas.microsoft.com/office/drawing/2010/main">
                  <a14:imgLayer r:embed="rId6">
                    <a14:imgEffect>
                      <a14:backgroundRemoval t="9058" b="81517" l="10000" r="90000">
                        <a14:backgroundMark x1="23800" y1="46792" x2="25200" y2="66482"/>
                        <a14:backgroundMark x1="85200" y1="34735" x2="29400" y2="32965"/>
                        <a14:backgroundMark x1="76300" y1="45686" x2="69100" y2="41593"/>
                        <a14:backgroundMark x1="69100" y1="41593" x2="36000" y2="38496"/>
                        <a14:backgroundMark x1="72000" y1="44358" x2="64500" y2="43695"/>
                      </a14:backgroundRemoval>
                    </a14:imgEffect>
                  </a14:imgLayer>
                </a14:imgProps>
              </a:ext>
              <a:ext uri="{28A0092B-C50C-407E-A947-70E740481C1C}">
                <a14:useLocalDpi xmlns:a14="http://schemas.microsoft.com/office/drawing/2010/main" val="0"/>
              </a:ext>
            </a:extLst>
          </a:blip>
          <a:srcRect l="21195" t="41302" r="14854" b="22654"/>
          <a:stretch/>
        </p:blipFill>
        <p:spPr>
          <a:xfrm>
            <a:off x="0" y="2829594"/>
            <a:ext cx="5556738" cy="2729132"/>
          </a:xfrm>
        </p:spPr>
      </p:pic>
      <p:pic>
        <p:nvPicPr>
          <p:cNvPr id="9" name="Picture 2" descr="Наклейка терновый венец PNG - AVATAN PLUS">
            <a:extLst>
              <a:ext uri="{FF2B5EF4-FFF2-40B4-BE49-F238E27FC236}">
                <a16:creationId xmlns:a16="http://schemas.microsoft.com/office/drawing/2014/main" id="{49297A07-8FB6-FB1C-6843-84B8C4BF4F0E}"/>
              </a:ext>
            </a:extLst>
          </p:cNvPr>
          <p:cNvPicPr>
            <a:picLocks noChangeAspect="1" noChangeArrowheads="1"/>
          </p:cNvPicPr>
          <p:nvPr/>
        </p:nvPicPr>
        <p:blipFill>
          <a:blip r:embed="rId7">
            <a:duotone>
              <a:prstClr val="black"/>
              <a:schemeClr val="accent2">
                <a:tint val="45000"/>
                <a:satMod val="400000"/>
              </a:schemeClr>
            </a:duotone>
            <a:extLst>
              <a:ext uri="{BEBA8EAE-BF5A-486C-A8C5-ECC9F3942E4B}">
                <a14:imgProps xmlns:a14="http://schemas.microsoft.com/office/drawing/2010/main">
                  <a14:imgLayer r:embed="rId8">
                    <a14:imgEffect>
                      <a14:backgroundRemoval t="10000" b="90000" l="10000" r="90000">
                        <a14:foregroundMark x1="60100" y1="39721" x2="56300" y2="41517"/>
                        <a14:backgroundMark x1="82500" y1="40120" x2="86500" y2="68064"/>
                        <a14:backgroundMark x1="79200" y1="36327" x2="66900" y2="55689"/>
                        <a14:backgroundMark x1="76700" y1="33533" x2="55800" y2="50499"/>
                        <a14:backgroundMark x1="57358" y1="44342" x2="61600" y2="42515"/>
                        <a14:backgroundMark x1="56500" y1="44711" x2="54398" y2="45616"/>
                        <a14:backgroundMark x1="60658" y1="41211" x2="61800" y2="40719"/>
                      </a14:backgroundRemoval>
                    </a14:imgEffect>
                    <a14:imgEffect>
                      <a14:artisticPastelsSmooth/>
                    </a14:imgEffect>
                  </a14:imgLayer>
                </a14:imgProps>
              </a:ext>
              <a:ext uri="{28A0092B-C50C-407E-A947-70E740481C1C}">
                <a14:useLocalDpi xmlns:a14="http://schemas.microsoft.com/office/drawing/2010/main" val="0"/>
              </a:ext>
            </a:extLst>
          </a:blip>
          <a:srcRect/>
          <a:stretch>
            <a:fillRect/>
          </a:stretch>
        </p:blipFill>
        <p:spPr bwMode="auto">
          <a:xfrm rot="334009">
            <a:off x="3741024" y="5324701"/>
            <a:ext cx="3981124" cy="1994543"/>
          </a:xfrm>
          <a:prstGeom prst="rect">
            <a:avLst/>
          </a:prstGeom>
          <a:extLst>
            <a:ext uri="{909E8E84-426E-40DD-AFC4-6F175D3DCCD1}">
              <a14:hiddenFill xmlns:a14="http://schemas.microsoft.com/office/drawing/2010/main">
                <a:solidFill>
                  <a:srgbClr val="FFFFFF"/>
                </a:solidFill>
              </a14:hiddenFill>
            </a:ext>
          </a:extLst>
        </p:spPr>
      </p:pic>
      <p:pic>
        <p:nvPicPr>
          <p:cNvPr id="10" name="Picture 2" descr="Наклейка терновый венец PNG - AVATAN PLUS">
            <a:extLst>
              <a:ext uri="{FF2B5EF4-FFF2-40B4-BE49-F238E27FC236}">
                <a16:creationId xmlns:a16="http://schemas.microsoft.com/office/drawing/2014/main" id="{66D1AC2D-F6E9-2D2F-7868-0A4A09831E87}"/>
              </a:ext>
            </a:extLst>
          </p:cNvPr>
          <p:cNvPicPr>
            <a:picLocks noChangeAspect="1" noChangeArrowheads="1"/>
          </p:cNvPicPr>
          <p:nvPr/>
        </p:nvPicPr>
        <p:blipFill>
          <a:blip r:embed="rId7">
            <a:duotone>
              <a:prstClr val="black"/>
              <a:schemeClr val="accent2">
                <a:tint val="45000"/>
                <a:satMod val="400000"/>
              </a:schemeClr>
            </a:duotone>
            <a:extLst>
              <a:ext uri="{BEBA8EAE-BF5A-486C-A8C5-ECC9F3942E4B}">
                <a14:imgProps xmlns:a14="http://schemas.microsoft.com/office/drawing/2010/main">
                  <a14:imgLayer r:embed="rId8">
                    <a14:imgEffect>
                      <a14:backgroundRemoval t="10000" b="90000" l="10000" r="90000">
                        <a14:foregroundMark x1="60100" y1="39721" x2="56300" y2="41517"/>
                        <a14:backgroundMark x1="82500" y1="40120" x2="86500" y2="68064"/>
                        <a14:backgroundMark x1="79200" y1="36327" x2="66900" y2="55689"/>
                        <a14:backgroundMark x1="76700" y1="33533" x2="55800" y2="50499"/>
                        <a14:backgroundMark x1="57358" y1="44342" x2="61600" y2="42515"/>
                        <a14:backgroundMark x1="56500" y1="44711" x2="54398" y2="45616"/>
                        <a14:backgroundMark x1="60658" y1="41211" x2="61800" y2="40719"/>
                      </a14:backgroundRemoval>
                    </a14:imgEffect>
                    <a14:imgEffect>
                      <a14:artisticPastelsSmooth/>
                    </a14:imgEffect>
                  </a14:imgLayer>
                </a14:imgProps>
              </a:ext>
              <a:ext uri="{28A0092B-C50C-407E-A947-70E740481C1C}">
                <a14:useLocalDpi xmlns:a14="http://schemas.microsoft.com/office/drawing/2010/main" val="0"/>
              </a:ext>
            </a:extLst>
          </a:blip>
          <a:srcRect/>
          <a:stretch>
            <a:fillRect/>
          </a:stretch>
        </p:blipFill>
        <p:spPr bwMode="auto">
          <a:xfrm rot="334009">
            <a:off x="4784234" y="6328625"/>
            <a:ext cx="1545008" cy="774049"/>
          </a:xfrm>
          <a:prstGeom prst="rect">
            <a:avLst/>
          </a:prstGeom>
          <a:extLst>
            <a:ext uri="{909E8E84-426E-40DD-AFC4-6F175D3DCCD1}">
              <a14:hiddenFill xmlns:a14="http://schemas.microsoft.com/office/drawing/2010/main">
                <a:solidFill>
                  <a:srgbClr val="FFFFFF"/>
                </a:solidFill>
              </a14:hiddenFill>
            </a:ext>
          </a:extLst>
        </p:spPr>
      </p:pic>
      <p:pic>
        <p:nvPicPr>
          <p:cNvPr id="12" name="Picture 2" descr="Наклейка терновый венец PNG - AVATAN PLUS">
            <a:extLst>
              <a:ext uri="{FF2B5EF4-FFF2-40B4-BE49-F238E27FC236}">
                <a16:creationId xmlns:a16="http://schemas.microsoft.com/office/drawing/2014/main" id="{E269B913-BCE7-BE15-5C41-E441911BA725}"/>
              </a:ext>
            </a:extLst>
          </p:cNvPr>
          <p:cNvPicPr>
            <a:picLocks noChangeAspect="1" noChangeArrowheads="1"/>
          </p:cNvPicPr>
          <p:nvPr/>
        </p:nvPicPr>
        <p:blipFill>
          <a:blip r:embed="rId7">
            <a:duotone>
              <a:prstClr val="black"/>
              <a:schemeClr val="accent2">
                <a:tint val="45000"/>
                <a:satMod val="400000"/>
              </a:schemeClr>
            </a:duotone>
            <a:extLst>
              <a:ext uri="{BEBA8EAE-BF5A-486C-A8C5-ECC9F3942E4B}">
                <a14:imgProps xmlns:a14="http://schemas.microsoft.com/office/drawing/2010/main">
                  <a14:imgLayer r:embed="rId8">
                    <a14:imgEffect>
                      <a14:backgroundRemoval t="10000" b="90000" l="10000" r="90000">
                        <a14:foregroundMark x1="60100" y1="39721" x2="56300" y2="41517"/>
                        <a14:backgroundMark x1="82500" y1="40120" x2="86500" y2="68064"/>
                        <a14:backgroundMark x1="79200" y1="36327" x2="66900" y2="55689"/>
                        <a14:backgroundMark x1="76700" y1="33533" x2="55800" y2="50499"/>
                        <a14:backgroundMark x1="57358" y1="44342" x2="61600" y2="42515"/>
                        <a14:backgroundMark x1="56500" y1="44711" x2="54398" y2="45616"/>
                        <a14:backgroundMark x1="60658" y1="41211" x2="61800" y2="40719"/>
                      </a14:backgroundRemoval>
                    </a14:imgEffect>
                    <a14:imgEffect>
                      <a14:artisticPastelsSmooth/>
                    </a14:imgEffect>
                  </a14:imgLayer>
                </a14:imgProps>
              </a:ext>
              <a:ext uri="{28A0092B-C50C-407E-A947-70E740481C1C}">
                <a14:useLocalDpi xmlns:a14="http://schemas.microsoft.com/office/drawing/2010/main" val="0"/>
              </a:ext>
            </a:extLst>
          </a:blip>
          <a:srcRect/>
          <a:stretch>
            <a:fillRect/>
          </a:stretch>
        </p:blipFill>
        <p:spPr bwMode="auto">
          <a:xfrm rot="21265991" flipH="1">
            <a:off x="3860444" y="6155455"/>
            <a:ext cx="2478064" cy="1241510"/>
          </a:xfrm>
          <a:prstGeom prst="rect">
            <a:avLst/>
          </a:prstGeo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41149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accel="50000" decel="50000" fill="hold" nodeType="withEffect">
                                  <p:stCondLst>
                                    <p:cond delay="1000"/>
                                  </p:stCondLst>
                                  <p:childTnLst>
                                    <p:animMotion origin="layout" path="M -2.08333E-6 7.40741E-7 L -0.25403 -0.09653 " pathEditMode="relative" rAng="0" ptsTypes="AA">
                                      <p:cBhvr>
                                        <p:cTn id="6" dur="4000" fill="hold"/>
                                        <p:tgtEl>
                                          <p:spTgt spid="9"/>
                                        </p:tgtEl>
                                        <p:attrNameLst>
                                          <p:attrName>ppt_x</p:attrName>
                                          <p:attrName>ppt_y</p:attrName>
                                        </p:attrNameLst>
                                      </p:cBhvr>
                                      <p:rCtr x="-12708" y="-4838"/>
                                    </p:animMotion>
                                  </p:childTnLst>
                                </p:cTn>
                              </p:par>
                              <p:par>
                                <p:cTn id="7" presetID="49" presetClass="path" presetSubtype="0" accel="50000" decel="50000" fill="hold" nodeType="withEffect">
                                  <p:stCondLst>
                                    <p:cond delay="500"/>
                                  </p:stCondLst>
                                  <p:childTnLst>
                                    <p:animMotion origin="layout" path="M 8.33333E-7 3.33333E-6 L -0.2319 -0.19838 " pathEditMode="relative" rAng="0" ptsTypes="AA">
                                      <p:cBhvr>
                                        <p:cTn id="8" dur="4000" fill="hold"/>
                                        <p:tgtEl>
                                          <p:spTgt spid="10"/>
                                        </p:tgtEl>
                                        <p:attrNameLst>
                                          <p:attrName>ppt_x</p:attrName>
                                          <p:attrName>ppt_y</p:attrName>
                                        </p:attrNameLst>
                                      </p:cBhvr>
                                      <p:rCtr x="-11602" y="-9931"/>
                                    </p:animMotion>
                                  </p:childTnLst>
                                </p:cTn>
                              </p:par>
                              <p:par>
                                <p:cTn id="9" presetID="49" presetClass="path" presetSubtype="0" accel="50000" decel="50000" fill="hold" nodeType="withEffect">
                                  <p:stCondLst>
                                    <p:cond delay="250"/>
                                  </p:stCondLst>
                                  <p:childTnLst>
                                    <p:animMotion origin="layout" path="M 8.33333E-7 -2.96296E-6 L -0.27943 -0.16273 " pathEditMode="relative" rAng="0" ptsTypes="AA">
                                      <p:cBhvr>
                                        <p:cTn id="10" dur="4000" fill="hold"/>
                                        <p:tgtEl>
                                          <p:spTgt spid="12"/>
                                        </p:tgtEl>
                                        <p:attrNameLst>
                                          <p:attrName>ppt_x</p:attrName>
                                          <p:attrName>ppt_y</p:attrName>
                                        </p:attrNameLst>
                                      </p:cBhvr>
                                      <p:rCtr x="-13971" y="-8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8" descr="Animated-sky-background GIF | Gfycat">
            <a:extLst>
              <a:ext uri="{FF2B5EF4-FFF2-40B4-BE49-F238E27FC236}">
                <a16:creationId xmlns:a16="http://schemas.microsoft.com/office/drawing/2014/main" id="{26E31548-C846-E7A2-E651-05E98FEEBF8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Desert ., Cartoon Desert HD wallpaper | Pxfuel">
            <a:extLst>
              <a:ext uri="{FF2B5EF4-FFF2-40B4-BE49-F238E27FC236}">
                <a16:creationId xmlns:a16="http://schemas.microsoft.com/office/drawing/2014/main" id="{BA519823-9043-76EA-5993-BE9C6E7CB300}"/>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9833" b="98954" l="1059" r="98471">
                        <a14:foregroundMark x1="81529" y1="75314" x2="26471" y2="84310"/>
                        <a14:foregroundMark x1="10706" y1="75523" x2="9176" y2="90586"/>
                        <a14:foregroundMark x1="8353" y1="92469" x2="81529" y2="98745"/>
                        <a14:foregroundMark x1="81529" y1="98745" x2="87529" y2="98745"/>
                        <a14:foregroundMark x1="96588" y1="74686" x2="53412" y2="69247"/>
                        <a14:foregroundMark x1="3882" y1="72385" x2="1059" y2="98954"/>
                        <a14:foregroundMark x1="98471" y1="70293" x2="96588" y2="86402"/>
                        <a14:backgroundMark x1="28588" y1="34310" x2="67529" y2="36192"/>
                        <a14:backgroundMark x1="82706" y1="46025" x2="39412" y2="43096"/>
                        <a14:backgroundMark x1="30706" y1="50418" x2="9647" y2="54184"/>
                        <a14:backgroundMark x1="72235" y1="51674" x2="99529" y2="46234"/>
                      </a14:backgroundRemoval>
                    </a14:imgEffect>
                    <a14:imgEffect>
                      <a14:artisticMarker/>
                    </a14:imgEffect>
                  </a14:imgLayer>
                </a14:imgProps>
              </a:ext>
              <a:ext uri="{28A0092B-C50C-407E-A947-70E740481C1C}">
                <a14:useLocalDpi xmlns:a14="http://schemas.microsoft.com/office/drawing/2010/main" val="0"/>
              </a:ext>
            </a:extLst>
          </a:blip>
          <a:srcRect t="52354"/>
          <a:stretch/>
        </p:blipFill>
        <p:spPr bwMode="auto">
          <a:xfrm>
            <a:off x="0" y="4445391"/>
            <a:ext cx="12192000" cy="242667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روك, الكرتون, الرسم صورة بابوا نيو غينيا">
            <a:extLst>
              <a:ext uri="{FF2B5EF4-FFF2-40B4-BE49-F238E27FC236}">
                <a16:creationId xmlns:a16="http://schemas.microsoft.com/office/drawing/2014/main" id="{8C819FC9-26A1-A595-3EDF-5B8ADDE05B0B}"/>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10000" b="97500" l="10000" r="90000">
                        <a14:foregroundMark x1="62444" y1="25625" x2="35778" y2="32875"/>
                        <a14:foregroundMark x1="54333" y1="92750" x2="58889" y2="92000"/>
                        <a14:foregroundMark x1="27444" y1="36250" x2="40000" y2="39375"/>
                        <a14:foregroundMark x1="66111" y1="97500" x2="66667" y2="96750"/>
                      </a14:backgroundRemoval>
                    </a14:imgEffect>
                  </a14:imgLayer>
                </a14:imgProps>
              </a:ext>
              <a:ext uri="{28A0092B-C50C-407E-A947-70E740481C1C}">
                <a14:useLocalDpi xmlns:a14="http://schemas.microsoft.com/office/drawing/2010/main" val="0"/>
              </a:ext>
            </a:extLst>
          </a:blip>
          <a:srcRect t="43577"/>
          <a:stretch/>
        </p:blipFill>
        <p:spPr bwMode="auto">
          <a:xfrm>
            <a:off x="1928741" y="4022056"/>
            <a:ext cx="702431" cy="35229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روك, الكرتون, الرسم صورة بابوا نيو غينيا">
            <a:extLst>
              <a:ext uri="{FF2B5EF4-FFF2-40B4-BE49-F238E27FC236}">
                <a16:creationId xmlns:a16="http://schemas.microsoft.com/office/drawing/2014/main" id="{A27DF2E7-2169-CB63-1020-2D6302FF8B86}"/>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10000" b="97500" l="10000" r="90000">
                        <a14:foregroundMark x1="62444" y1="25625" x2="35778" y2="32875"/>
                        <a14:foregroundMark x1="54333" y1="92750" x2="58889" y2="92000"/>
                        <a14:foregroundMark x1="27444" y1="36250" x2="40000" y2="39375"/>
                        <a14:foregroundMark x1="66111" y1="97500" x2="66667" y2="96750"/>
                      </a14:backgroundRemoval>
                    </a14:imgEffect>
                  </a14:imgLayer>
                </a14:imgProps>
              </a:ext>
              <a:ext uri="{28A0092B-C50C-407E-A947-70E740481C1C}">
                <a14:useLocalDpi xmlns:a14="http://schemas.microsoft.com/office/drawing/2010/main" val="0"/>
              </a:ext>
            </a:extLst>
          </a:blip>
          <a:srcRect t="43577"/>
          <a:stretch/>
        </p:blipFill>
        <p:spPr bwMode="auto">
          <a:xfrm rot="694165" flipH="1">
            <a:off x="3478475" y="3760245"/>
            <a:ext cx="474029" cy="237744"/>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روك, الكرتون, الرسم صورة بابوا نيو غينيا">
            <a:extLst>
              <a:ext uri="{FF2B5EF4-FFF2-40B4-BE49-F238E27FC236}">
                <a16:creationId xmlns:a16="http://schemas.microsoft.com/office/drawing/2014/main" id="{4DB812A5-EBB6-2338-5413-3339594A9D94}"/>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10000" b="97500" l="10000" r="90000">
                        <a14:foregroundMark x1="62444" y1="25625" x2="35778" y2="32875"/>
                        <a14:foregroundMark x1="54333" y1="92750" x2="58889" y2="92000"/>
                        <a14:foregroundMark x1="27444" y1="36250" x2="40000" y2="39375"/>
                        <a14:foregroundMark x1="66111" y1="97500" x2="66667" y2="96750"/>
                      </a14:backgroundRemoval>
                    </a14:imgEffect>
                  </a14:imgLayer>
                </a14:imgProps>
              </a:ext>
              <a:ext uri="{28A0092B-C50C-407E-A947-70E740481C1C}">
                <a14:useLocalDpi xmlns:a14="http://schemas.microsoft.com/office/drawing/2010/main" val="0"/>
              </a:ext>
            </a:extLst>
          </a:blip>
          <a:srcRect t="43577"/>
          <a:stretch/>
        </p:blipFill>
        <p:spPr bwMode="auto">
          <a:xfrm>
            <a:off x="3840622" y="3952827"/>
            <a:ext cx="702431" cy="35229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روك, الكرتون, الرسم صورة بابوا نيو غينيا">
            <a:extLst>
              <a:ext uri="{FF2B5EF4-FFF2-40B4-BE49-F238E27FC236}">
                <a16:creationId xmlns:a16="http://schemas.microsoft.com/office/drawing/2014/main" id="{F1ED2A6B-F4E3-2564-8EF1-ED07F2160836}"/>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10000" b="97500" l="10000" r="90000">
                        <a14:foregroundMark x1="62444" y1="25625" x2="35778" y2="32875"/>
                        <a14:foregroundMark x1="54333" y1="92750" x2="58889" y2="92000"/>
                        <a14:foregroundMark x1="27444" y1="36250" x2="40000" y2="39375"/>
                        <a14:foregroundMark x1="66111" y1="97500" x2="66667" y2="96750"/>
                      </a14:backgroundRemoval>
                    </a14:imgEffect>
                  </a14:imgLayer>
                </a14:imgProps>
              </a:ext>
              <a:ext uri="{28A0092B-C50C-407E-A947-70E740481C1C}">
                <a14:useLocalDpi xmlns:a14="http://schemas.microsoft.com/office/drawing/2010/main" val="0"/>
              </a:ext>
            </a:extLst>
          </a:blip>
          <a:srcRect t="43577"/>
          <a:stretch/>
        </p:blipFill>
        <p:spPr bwMode="auto">
          <a:xfrm rot="21095236" flipH="1">
            <a:off x="2658557" y="3384996"/>
            <a:ext cx="474029" cy="237744"/>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Premium Vector | Old_arab_house_copy_4_01">
            <a:extLst>
              <a:ext uri="{FF2B5EF4-FFF2-40B4-BE49-F238E27FC236}">
                <a16:creationId xmlns:a16="http://schemas.microsoft.com/office/drawing/2014/main" id="{3BD7F0CC-9B34-AFDE-69BD-CE58E4DC0526}"/>
              </a:ext>
            </a:extLst>
          </p:cNvPr>
          <p:cNvPicPr>
            <a:picLocks noChangeAspect="1" noChangeArrowheads="1"/>
          </p:cNvPicPr>
          <p:nvPr/>
        </p:nvPicPr>
        <p:blipFill>
          <a:blip r:embed="rId7">
            <a:clrChange>
              <a:clrFrom>
                <a:srgbClr val="FFFDFE"/>
              </a:clrFrom>
              <a:clrTo>
                <a:srgbClr val="FFFDFE">
                  <a:alpha val="0"/>
                </a:srgbClr>
              </a:clrTo>
            </a:clrChange>
            <a:extLst>
              <a:ext uri="{BEBA8EAE-BF5A-486C-A8C5-ECC9F3942E4B}">
                <a14:imgProps xmlns:a14="http://schemas.microsoft.com/office/drawing/2010/main">
                  <a14:imgLayer r:embed="rId8">
                    <a14:imgEffect>
                      <a14:backgroundRemoval t="9972" b="89744" l="4792" r="95048">
                        <a14:foregroundMark x1="10224" y1="53276" x2="9744" y2="47863"/>
                        <a14:foregroundMark x1="24281" y1="16809" x2="24281" y2="16809"/>
                        <a14:foregroundMark x1="4952" y1="45014" x2="4952" y2="48433"/>
                        <a14:foregroundMark x1="70288" y1="25926" x2="70288" y2="25926"/>
                        <a14:foregroundMark x1="82428" y1="29630" x2="80831" y2="36752"/>
                        <a14:foregroundMark x1="74441" y1="30484" x2="77476" y2="37322"/>
                        <a14:foregroundMark x1="69808" y1="23362" x2="71725" y2="28205"/>
                        <a14:foregroundMark x1="85942" y1="31624" x2="82907" y2="41311"/>
                        <a14:foregroundMark x1="89617" y1="49858" x2="89137" y2="58974"/>
                        <a14:foregroundMark x1="95048" y1="76068" x2="90735" y2="82906"/>
                        <a14:backgroundMark x1="27316" y1="87179" x2="40575" y2="83476"/>
                        <a14:backgroundMark x1="73163" y1="90313" x2="58466" y2="86610"/>
                        <a14:backgroundMark x1="5751" y1="87179" x2="11022" y2="90313"/>
                        <a14:backgroundMark x1="12939" y1="84615" x2="4153" y2="82621"/>
                      </a14:backgroundRemoval>
                    </a14:imgEffect>
                  </a14:imgLayer>
                </a14:imgProps>
              </a:ext>
              <a:ext uri="{28A0092B-C50C-407E-A947-70E740481C1C}">
                <a14:useLocalDpi xmlns:a14="http://schemas.microsoft.com/office/drawing/2010/main" val="0"/>
              </a:ext>
            </a:extLst>
          </a:blip>
          <a:srcRect/>
          <a:stretch>
            <a:fillRect/>
          </a:stretch>
        </p:blipFill>
        <p:spPr bwMode="auto">
          <a:xfrm rot="21385051" flipH="1">
            <a:off x="-220237" y="2000141"/>
            <a:ext cx="6531012" cy="3661957"/>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روك, الكرتون, الرسم صورة بابوا نيو غينيا">
            <a:extLst>
              <a:ext uri="{FF2B5EF4-FFF2-40B4-BE49-F238E27FC236}">
                <a16:creationId xmlns:a16="http://schemas.microsoft.com/office/drawing/2014/main" id="{192F5303-20DD-07DD-3399-79A56F9AA0FB}"/>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0000" b="97500" l="10000" r="90000">
                        <a14:foregroundMark x1="62444" y1="25625" x2="35778" y2="32875"/>
                        <a14:foregroundMark x1="54333" y1="92750" x2="58889" y2="92000"/>
                        <a14:foregroundMark x1="27444" y1="36250" x2="40000" y2="39375"/>
                        <a14:foregroundMark x1="66111" y1="97500" x2="66667" y2="96750"/>
                      </a14:backgroundRemoval>
                    </a14:imgEffect>
                  </a14:imgLayer>
                </a14:imgProps>
              </a:ext>
              <a:ext uri="{28A0092B-C50C-407E-A947-70E740481C1C}">
                <a14:useLocalDpi xmlns:a14="http://schemas.microsoft.com/office/drawing/2010/main" val="0"/>
              </a:ext>
            </a:extLst>
          </a:blip>
          <a:srcRect/>
          <a:stretch>
            <a:fillRect/>
          </a:stretch>
        </p:blipFill>
        <p:spPr bwMode="auto">
          <a:xfrm>
            <a:off x="5623019" y="4790216"/>
            <a:ext cx="1630620" cy="144944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روك, الكرتون, الرسم صورة بابوا نيو غينيا">
            <a:extLst>
              <a:ext uri="{FF2B5EF4-FFF2-40B4-BE49-F238E27FC236}">
                <a16:creationId xmlns:a16="http://schemas.microsoft.com/office/drawing/2014/main" id="{94CB1EEE-4F42-93DB-2CE6-6D4FB0999D1E}"/>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10000" b="97500" l="10000" r="90000">
                        <a14:foregroundMark x1="62444" y1="25625" x2="35778" y2="32875"/>
                        <a14:foregroundMark x1="54333" y1="92750" x2="58889" y2="92000"/>
                        <a14:foregroundMark x1="27444" y1="36250" x2="40000" y2="39375"/>
                        <a14:foregroundMark x1="66111" y1="97500" x2="66667" y2="96750"/>
                      </a14:backgroundRemoval>
                    </a14:imgEffect>
                  </a14:imgLayer>
                </a14:imgProps>
              </a:ext>
              <a:ext uri="{28A0092B-C50C-407E-A947-70E740481C1C}">
                <a14:useLocalDpi xmlns:a14="http://schemas.microsoft.com/office/drawing/2010/main" val="0"/>
              </a:ext>
            </a:extLst>
          </a:blip>
          <a:srcRect t="43577"/>
          <a:stretch/>
        </p:blipFill>
        <p:spPr bwMode="auto">
          <a:xfrm>
            <a:off x="8040040" y="4626591"/>
            <a:ext cx="1630620" cy="817820"/>
          </a:xfrm>
          <a:prstGeom prst="rect">
            <a:avLst/>
          </a:prstGeom>
          <a:noFill/>
          <a:extLst>
            <a:ext uri="{909E8E84-426E-40DD-AFC4-6F175D3DCCD1}">
              <a14:hiddenFill xmlns:a14="http://schemas.microsoft.com/office/drawing/2010/main">
                <a:solidFill>
                  <a:srgbClr val="FFFFFF"/>
                </a:solidFill>
              </a14:hiddenFill>
            </a:ext>
          </a:extLst>
        </p:spPr>
      </p:pic>
      <p:sp>
        <p:nvSpPr>
          <p:cNvPr id="16" name="Title 1">
            <a:extLst>
              <a:ext uri="{FF2B5EF4-FFF2-40B4-BE49-F238E27FC236}">
                <a16:creationId xmlns:a16="http://schemas.microsoft.com/office/drawing/2014/main" id="{BA98E8E1-00A0-4FC8-49B2-1213F7A370A5}"/>
              </a:ext>
            </a:extLst>
          </p:cNvPr>
          <p:cNvSpPr txBox="1">
            <a:spLocks/>
          </p:cNvSpPr>
          <p:nvPr/>
        </p:nvSpPr>
        <p:spPr>
          <a:xfrm>
            <a:off x="2493276" y="745331"/>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ar-AE" sz="3600" b="1" dirty="0">
                <a:latin typeface="Dubai" panose="020B0503030403030204" pitchFamily="34" charset="-78"/>
                <a:cs typeface="Dubai" panose="020B0503030403030204" pitchFamily="34" charset="-78"/>
              </a:rPr>
              <a:t>وأيضا رموا عليه الحجارة فخرج الدم من رجله .. </a:t>
            </a:r>
            <a:endParaRPr lang="en-US" sz="3600" b="1" dirty="0">
              <a:latin typeface="Dubai" panose="020B0503030403030204" pitchFamily="34" charset="-78"/>
              <a:cs typeface="Dubai" panose="020B0503030403030204" pitchFamily="34" charset="-78"/>
            </a:endParaRPr>
          </a:p>
        </p:txBody>
      </p:sp>
    </p:spTree>
    <p:extLst>
      <p:ext uri="{BB962C8B-B14F-4D97-AF65-F5344CB8AC3E}">
        <p14:creationId xmlns:p14="http://schemas.microsoft.com/office/powerpoint/2010/main" val="3946107173"/>
      </p:ext>
    </p:extLst>
  </p:cSld>
  <p:clrMapOvr>
    <a:masterClrMapping/>
  </p:clrMapOvr>
  <mc:AlternateContent xmlns:mc="http://schemas.openxmlformats.org/markup-compatibility/2006" xmlns:p159="http://schemas.microsoft.com/office/powerpoint/2015/09/main">
    <mc:Choice Requires="p159">
      <p:transition spd="med">
        <p159:morph option="byChar"/>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4" presetClass="path" presetSubtype="0" repeatCount="indefinite" accel="50000" decel="50000" fill="hold" nodeType="withEffect">
                                  <p:stCondLst>
                                    <p:cond delay="2750"/>
                                  </p:stCondLst>
                                  <p:childTnLst>
                                    <p:animMotion origin="layout" path="M -4.16667E-7 -1.11111E-6 L 0.2263 -0.03958 C 0.27344 -0.04815 0.3444 -0.05347 0.41862 -0.05301 C 0.50352 -0.05278 0.57109 -0.04954 0.61849 -0.03935 L 0.84466 -0.00139 " pathEditMode="relative" rAng="0" ptsTypes="AAAAA">
                                      <p:cBhvr>
                                        <p:cTn id="6" dur="7000" fill="hold"/>
                                        <p:tgtEl>
                                          <p:spTgt spid="13"/>
                                        </p:tgtEl>
                                        <p:attrNameLst>
                                          <p:attrName>ppt_x</p:attrName>
                                          <p:attrName>ppt_y</p:attrName>
                                        </p:attrNameLst>
                                      </p:cBhvr>
                                      <p:rCtr x="42227" y="-2662"/>
                                    </p:animMotion>
                                  </p:childTnLst>
                                </p:cTn>
                              </p:par>
                              <p:par>
                                <p:cTn id="7" presetID="44" presetClass="path" presetSubtype="0" repeatCount="indefinite" accel="50000" decel="50000" fill="hold" nodeType="withEffect">
                                  <p:stCondLst>
                                    <p:cond delay="1750"/>
                                  </p:stCondLst>
                                  <p:childTnLst>
                                    <p:animMotion origin="layout" path="M 4.16667E-7 1.48148E-6 L 0.2263 -0.03958 C 0.27344 -0.04815 0.3444 -0.05347 0.41862 -0.05301 C 0.50352 -0.05278 0.57109 -0.04954 0.61849 -0.03935 L 0.84466 -0.00139 " pathEditMode="relative" rAng="0" ptsTypes="AAAAA">
                                      <p:cBhvr>
                                        <p:cTn id="8" dur="6500" fill="hold"/>
                                        <p:tgtEl>
                                          <p:spTgt spid="10"/>
                                        </p:tgtEl>
                                        <p:attrNameLst>
                                          <p:attrName>ppt_x</p:attrName>
                                          <p:attrName>ppt_y</p:attrName>
                                        </p:attrNameLst>
                                      </p:cBhvr>
                                      <p:rCtr x="42227" y="-2662"/>
                                    </p:animMotion>
                                  </p:childTnLst>
                                </p:cTn>
                              </p:par>
                              <p:par>
                                <p:cTn id="9" presetID="44" presetClass="path" presetSubtype="0" repeatCount="indefinite" accel="50000" decel="50000" fill="hold" nodeType="withEffect">
                                  <p:stCondLst>
                                    <p:cond delay="1500"/>
                                  </p:stCondLst>
                                  <p:childTnLst>
                                    <p:animMotion origin="layout" path="M 2.08333E-6 -7.40741E-7 L 0.2263 -0.03958 C 0.27344 -0.04815 0.3444 -0.05347 0.41862 -0.05301 C 0.50351 -0.05278 0.57109 -0.04954 0.61849 -0.03935 L 0.84466 -0.00139 " pathEditMode="relative" rAng="0" ptsTypes="AAAAA">
                                      <p:cBhvr>
                                        <p:cTn id="10" dur="8250" fill="hold"/>
                                        <p:tgtEl>
                                          <p:spTgt spid="11"/>
                                        </p:tgtEl>
                                        <p:attrNameLst>
                                          <p:attrName>ppt_x</p:attrName>
                                          <p:attrName>ppt_y</p:attrName>
                                        </p:attrNameLst>
                                      </p:cBhvr>
                                      <p:rCtr x="42227" y="-2662"/>
                                    </p:animMotion>
                                  </p:childTnLst>
                                </p:cTn>
                              </p:par>
                              <p:par>
                                <p:cTn id="11" presetID="44" presetClass="path" presetSubtype="0" repeatCount="indefinite" accel="50000" decel="50000" fill="hold" nodeType="withEffect">
                                  <p:stCondLst>
                                    <p:cond delay="250"/>
                                  </p:stCondLst>
                                  <p:childTnLst>
                                    <p:animMotion origin="layout" path="M -4.16667E-7 -4.81481E-6 L 0.2263 -0.03958 C 0.27344 -0.04814 0.3444 -0.05347 0.41862 -0.053 C 0.50352 -0.05277 0.57109 -0.04953 0.61849 -0.03935 L 0.84466 -0.00138 " pathEditMode="relative" rAng="0" ptsTypes="AAAAA">
                                      <p:cBhvr>
                                        <p:cTn id="12" dur="7000" fill="hold"/>
                                        <p:tgtEl>
                                          <p:spTgt spid="12"/>
                                        </p:tgtEl>
                                        <p:attrNameLst>
                                          <p:attrName>ppt_x</p:attrName>
                                          <p:attrName>ppt_y</p:attrName>
                                        </p:attrNameLst>
                                      </p:cBhvr>
                                      <p:rCtr x="42227" y="-266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Animated-sky-background GIF | Gfycat">
            <a:extLst>
              <a:ext uri="{FF2B5EF4-FFF2-40B4-BE49-F238E27FC236}">
                <a16:creationId xmlns:a16="http://schemas.microsoft.com/office/drawing/2014/main" id="{5618804E-C25F-42D8-8CED-42A59160AE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esert ., Cartoon Desert HD wallpaper | Pxfuel">
            <a:extLst>
              <a:ext uri="{FF2B5EF4-FFF2-40B4-BE49-F238E27FC236}">
                <a16:creationId xmlns:a16="http://schemas.microsoft.com/office/drawing/2014/main" id="{09B0008B-644E-09F8-0157-1602D9E7C6ED}"/>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9833" b="98954" l="1059" r="98471">
                        <a14:foregroundMark x1="81529" y1="75314" x2="26471" y2="84310"/>
                        <a14:foregroundMark x1="10706" y1="75523" x2="9176" y2="90586"/>
                        <a14:foregroundMark x1="8353" y1="92469" x2="81529" y2="98745"/>
                        <a14:foregroundMark x1="81529" y1="98745" x2="87529" y2="98745"/>
                        <a14:foregroundMark x1="96588" y1="74686" x2="53412" y2="69247"/>
                        <a14:foregroundMark x1="3882" y1="72385" x2="1059" y2="98954"/>
                        <a14:foregroundMark x1="98471" y1="70293" x2="96588" y2="86402"/>
                        <a14:backgroundMark x1="28588" y1="34310" x2="67529" y2="36192"/>
                        <a14:backgroundMark x1="82706" y1="46025" x2="39412" y2="43096"/>
                        <a14:backgroundMark x1="30706" y1="50418" x2="9647" y2="54184"/>
                        <a14:backgroundMark x1="72235" y1="51674" x2="99529" y2="46234"/>
                      </a14:backgroundRemoval>
                    </a14:imgEffect>
                    <a14:imgEffect>
                      <a14:artisticMarker/>
                    </a14:imgEffect>
                  </a14:imgLayer>
                </a14:imgProps>
              </a:ext>
              <a:ext uri="{28A0092B-C50C-407E-A947-70E740481C1C}">
                <a14:useLocalDpi xmlns:a14="http://schemas.microsoft.com/office/drawing/2010/main" val="0"/>
              </a:ext>
            </a:extLst>
          </a:blip>
          <a:srcRect t="52354"/>
          <a:stretch/>
        </p:blipFill>
        <p:spPr bwMode="auto">
          <a:xfrm>
            <a:off x="0" y="4445391"/>
            <a:ext cx="12192000" cy="242667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777841B1-5A49-6EA7-0FC6-E2BD2DD93517}"/>
              </a:ext>
            </a:extLst>
          </p:cNvPr>
          <p:cNvSpPr>
            <a:spLocks noGrp="1"/>
          </p:cNvSpPr>
          <p:nvPr>
            <p:ph type="title"/>
          </p:nvPr>
        </p:nvSpPr>
        <p:spPr>
          <a:xfrm>
            <a:off x="2386696" y="1749827"/>
            <a:ext cx="10515600" cy="1325563"/>
          </a:xfrm>
        </p:spPr>
        <p:txBody>
          <a:bodyPr>
            <a:normAutofit/>
          </a:bodyPr>
          <a:lstStyle/>
          <a:p>
            <a:pPr algn="ctr"/>
            <a:r>
              <a:rPr lang="ar-AE" sz="4800" b="1" dirty="0">
                <a:latin typeface="Dubai" panose="020B0503030403030204" pitchFamily="34" charset="-78"/>
                <a:cs typeface="Dubai" panose="020B0503030403030204" pitchFamily="34" charset="-78"/>
              </a:rPr>
              <a:t>فأصبح رسولنا محمد حزيناً ..</a:t>
            </a:r>
            <a:endParaRPr lang="en-US" sz="4800" b="1" dirty="0">
              <a:latin typeface="Dubai" panose="020B0503030403030204" pitchFamily="34" charset="-78"/>
              <a:cs typeface="Dubai" panose="020B0503030403030204" pitchFamily="34" charset="-78"/>
            </a:endParaRPr>
          </a:p>
        </p:txBody>
      </p:sp>
      <p:sp>
        <p:nvSpPr>
          <p:cNvPr id="3" name="Content Placeholder 2">
            <a:extLst>
              <a:ext uri="{FF2B5EF4-FFF2-40B4-BE49-F238E27FC236}">
                <a16:creationId xmlns:a16="http://schemas.microsoft.com/office/drawing/2014/main" id="{B03410D7-F8DE-3649-EAC8-E4234E3B710F}"/>
              </a:ext>
            </a:extLst>
          </p:cNvPr>
          <p:cNvSpPr>
            <a:spLocks noGrp="1"/>
          </p:cNvSpPr>
          <p:nvPr>
            <p:ph idx="1"/>
          </p:nvPr>
        </p:nvSpPr>
        <p:spPr>
          <a:xfrm>
            <a:off x="2386696" y="3088174"/>
            <a:ext cx="4429836" cy="593074"/>
          </a:xfrm>
        </p:spPr>
        <p:txBody>
          <a:bodyPr/>
          <a:lstStyle/>
          <a:p>
            <a:pPr marL="0" indent="0">
              <a:buNone/>
            </a:pPr>
            <a:r>
              <a:rPr lang="ar-AE" sz="3200" b="1" dirty="0">
                <a:latin typeface="Dubai" panose="020B0503030403030204" pitchFamily="34" charset="-78"/>
                <a:cs typeface="Dubai" panose="020B0503030403030204" pitchFamily="34" charset="-78"/>
              </a:rPr>
              <a:t>حزيناً جداً جداً ..</a:t>
            </a:r>
            <a:endParaRPr lang="en-US" sz="3200" b="1" dirty="0">
              <a:latin typeface="Dubai" panose="020B0503030403030204" pitchFamily="34" charset="-78"/>
              <a:cs typeface="Dubai" panose="020B0503030403030204" pitchFamily="34" charset="-78"/>
            </a:endParaRPr>
          </a:p>
        </p:txBody>
      </p:sp>
    </p:spTree>
    <p:extLst>
      <p:ext uri="{BB962C8B-B14F-4D97-AF65-F5344CB8AC3E}">
        <p14:creationId xmlns:p14="http://schemas.microsoft.com/office/powerpoint/2010/main" val="5331890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Animated-sky-background GIF | Gfycat">
            <a:extLst>
              <a:ext uri="{FF2B5EF4-FFF2-40B4-BE49-F238E27FC236}">
                <a16:creationId xmlns:a16="http://schemas.microsoft.com/office/drawing/2014/main" id="{FF77D569-6DFD-C98F-674F-4057FF93BB6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esert ., Cartoon Desert HD wallpaper | Pxfuel">
            <a:extLst>
              <a:ext uri="{FF2B5EF4-FFF2-40B4-BE49-F238E27FC236}">
                <a16:creationId xmlns:a16="http://schemas.microsoft.com/office/drawing/2014/main" id="{66EE18EF-89D8-19C9-F253-5C2592FA209E}"/>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9833" b="98954" l="1059" r="98471">
                        <a14:foregroundMark x1="81529" y1="75314" x2="26471" y2="84310"/>
                        <a14:foregroundMark x1="10706" y1="75523" x2="9176" y2="90586"/>
                        <a14:foregroundMark x1="8353" y1="92469" x2="81529" y2="98745"/>
                        <a14:foregroundMark x1="81529" y1="98745" x2="87529" y2="98745"/>
                        <a14:foregroundMark x1="96588" y1="74686" x2="53412" y2="69247"/>
                        <a14:foregroundMark x1="3882" y1="72385" x2="1059" y2="98954"/>
                        <a14:foregroundMark x1="98471" y1="70293" x2="96588" y2="86402"/>
                        <a14:backgroundMark x1="28588" y1="34310" x2="67529" y2="36192"/>
                        <a14:backgroundMark x1="82706" y1="46025" x2="39412" y2="43096"/>
                        <a14:backgroundMark x1="30706" y1="50418" x2="9647" y2="54184"/>
                        <a14:backgroundMark x1="72235" y1="51674" x2="99529" y2="46234"/>
                      </a14:backgroundRemoval>
                    </a14:imgEffect>
                    <a14:imgEffect>
                      <a14:artisticMarker/>
                    </a14:imgEffect>
                  </a14:imgLayer>
                </a14:imgProps>
              </a:ext>
              <a:ext uri="{28A0092B-C50C-407E-A947-70E740481C1C}">
                <a14:useLocalDpi xmlns:a14="http://schemas.microsoft.com/office/drawing/2010/main" val="0"/>
              </a:ext>
            </a:extLst>
          </a:blip>
          <a:srcRect t="52354"/>
          <a:stretch/>
        </p:blipFill>
        <p:spPr bwMode="auto">
          <a:xfrm>
            <a:off x="0" y="4445391"/>
            <a:ext cx="12192000" cy="2426676"/>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a:extLst>
              <a:ext uri="{FF2B5EF4-FFF2-40B4-BE49-F238E27FC236}">
                <a16:creationId xmlns:a16="http://schemas.microsoft.com/office/drawing/2014/main" id="{A7E4A2C2-DFCC-3DFE-BDB9-418C473A6639}"/>
              </a:ext>
            </a:extLst>
          </p:cNvPr>
          <p:cNvSpPr>
            <a:spLocks noGrp="1"/>
          </p:cNvSpPr>
          <p:nvPr>
            <p:ph type="title"/>
          </p:nvPr>
        </p:nvSpPr>
        <p:spPr>
          <a:xfrm>
            <a:off x="246307" y="1749826"/>
            <a:ext cx="11945693" cy="1325563"/>
          </a:xfrm>
        </p:spPr>
        <p:txBody>
          <a:bodyPr>
            <a:normAutofit/>
          </a:bodyPr>
          <a:lstStyle/>
          <a:p>
            <a:pPr algn="ctr"/>
            <a:r>
              <a:rPr lang="ar-AE" sz="3200" b="1" dirty="0">
                <a:latin typeface="Dubai" panose="020B0503030403030204" pitchFamily="34" charset="-78"/>
                <a:cs typeface="Dubai" panose="020B0503030403030204" pitchFamily="34" charset="-78"/>
              </a:rPr>
              <a:t>فأراد الله سبحانه وتعالى أن يخفف من حزن الرسول ويقوي عزيمته ..</a:t>
            </a:r>
            <a:endParaRPr lang="en-US" sz="3200" b="1" dirty="0">
              <a:latin typeface="Dubai" panose="020B0503030403030204" pitchFamily="34" charset="-78"/>
              <a:cs typeface="Dubai" panose="020B0503030403030204" pitchFamily="34" charset="-78"/>
            </a:endParaRPr>
          </a:p>
        </p:txBody>
      </p:sp>
      <p:sp>
        <p:nvSpPr>
          <p:cNvPr id="7" name="Title 1">
            <a:extLst>
              <a:ext uri="{FF2B5EF4-FFF2-40B4-BE49-F238E27FC236}">
                <a16:creationId xmlns:a16="http://schemas.microsoft.com/office/drawing/2014/main" id="{DF0C0300-A0C5-533F-E060-EBB51619210A}"/>
              </a:ext>
            </a:extLst>
          </p:cNvPr>
          <p:cNvSpPr txBox="1">
            <a:spLocks/>
          </p:cNvSpPr>
          <p:nvPr/>
        </p:nvSpPr>
        <p:spPr>
          <a:xfrm>
            <a:off x="813581" y="2766218"/>
            <a:ext cx="11945693"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US" sz="3200" dirty="0"/>
          </a:p>
        </p:txBody>
      </p:sp>
      <p:sp>
        <p:nvSpPr>
          <p:cNvPr id="9" name="TextBox 8">
            <a:extLst>
              <a:ext uri="{FF2B5EF4-FFF2-40B4-BE49-F238E27FC236}">
                <a16:creationId xmlns:a16="http://schemas.microsoft.com/office/drawing/2014/main" id="{C397D25A-BA6F-F5D1-410B-56B7F94765E9}"/>
              </a:ext>
            </a:extLst>
          </p:cNvPr>
          <p:cNvSpPr txBox="1"/>
          <p:nvPr/>
        </p:nvSpPr>
        <p:spPr>
          <a:xfrm>
            <a:off x="2816005" y="2933835"/>
            <a:ext cx="7940843" cy="369332"/>
          </a:xfrm>
          <a:prstGeom prst="rect">
            <a:avLst/>
          </a:prstGeom>
          <a:noFill/>
        </p:spPr>
        <p:txBody>
          <a:bodyPr wrap="square">
            <a:spAutoFit/>
          </a:bodyPr>
          <a:lstStyle/>
          <a:p>
            <a:r>
              <a:rPr lang="ar-AE" sz="1800" b="1" dirty="0">
                <a:latin typeface="Dubai" panose="020B0503030403030204" pitchFamily="34" charset="-78"/>
                <a:cs typeface="Dubai" panose="020B0503030403030204" pitchFamily="34" charset="-78"/>
              </a:rPr>
              <a:t>الله سبحانه وتعالى لا يريده أن يحزن،  يريده أن يكون قوياً ويصبر وألا يخاف ..</a:t>
            </a:r>
            <a:endParaRPr lang="en-US" b="1" dirty="0">
              <a:latin typeface="Dubai" panose="020B0503030403030204" pitchFamily="34" charset="-78"/>
              <a:cs typeface="Dubai" panose="020B0503030403030204" pitchFamily="34" charset="-78"/>
            </a:endParaRPr>
          </a:p>
        </p:txBody>
      </p:sp>
    </p:spTree>
    <p:extLst>
      <p:ext uri="{BB962C8B-B14F-4D97-AF65-F5344CB8AC3E}">
        <p14:creationId xmlns:p14="http://schemas.microsoft.com/office/powerpoint/2010/main" val="14268216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522</TotalTime>
  <Words>590</Words>
  <Application>Microsoft Office PowerPoint</Application>
  <PresentationFormat>Widescreen</PresentationFormat>
  <Paragraphs>47</Paragraphs>
  <Slides>18</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Calibri</vt:lpstr>
      <vt:lpstr>Calibri Light</vt:lpstr>
      <vt:lpstr>Dubai</vt:lpstr>
      <vt:lpstr>Dubai Medium</vt:lpstr>
      <vt:lpstr>Office Theme</vt:lpstr>
      <vt:lpstr>PowerPoint Presentation</vt:lpstr>
      <vt:lpstr>PowerPoint Presentation</vt:lpstr>
      <vt:lpstr>PowerPoint Presentation</vt:lpstr>
      <vt:lpstr>PowerPoint Presentation</vt:lpstr>
      <vt:lpstr>كذب قوم قريش رسولنا محمد صلى الله عليه وسلم ولم يصدقوه وقالوا له بأنه كذاب ! ورسولنا محمد لا يكذب فهو الصادق الأمين ..</vt:lpstr>
      <vt:lpstr>PowerPoint Presentation</vt:lpstr>
      <vt:lpstr>PowerPoint Presentation</vt:lpstr>
      <vt:lpstr>فأصبح رسولنا محمد حزيناً ..</vt:lpstr>
      <vt:lpstr>فأراد الله سبحانه وتعالى أن يخفف من حزن الرسول ويقوي عزيمته ..</vt:lpstr>
      <vt:lpstr>فأرسل الله سبحانه وتعالى في الليل .. </vt:lpstr>
      <vt:lpstr>ركب رسولنا محمد صلى الله عليه وسلم على البراق ..                                                                                       وطار البراق في السماء ،  من مكة .. </vt:lpstr>
      <vt:lpstr>PowerPoint Presentation</vt:lpstr>
      <vt:lpstr>PowerPoint Presentation</vt:lpstr>
      <vt:lpstr>PowerPoint Presentation</vt:lpstr>
      <vt:lpstr>ثم ركب مرة أخرى على ظهر البراق وحلق البراق من  بيت المقدس إلى السماء  وشاهد هناك الأنبياء مثل نبينا موسى وآدم وابراهيم  .. </vt:lpstr>
      <vt:lpstr>هل تعرفون يا أطفال بأن الله سبحانه وتعالى خلق 7  سماوات ، ورسولنا محمد صعد السماء الأولى ثم الثانية والثالثة حتى وصل للسماء السابعة .</vt:lpstr>
      <vt:lpstr>ثم رجع إلى الأرض ..  فأخبر قوم قريش عن الرحلة، ولكنهم لم يصدقوا الرسول ..</vt:lpstr>
      <vt:lpstr>أسئلة :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Salama Khalid Ibrahim Mohammed Alotaibi</dc:creator>
  <cp:lastModifiedBy>Salama Khalid Ibrahim Mohammed Alotaibi</cp:lastModifiedBy>
  <cp:revision>37</cp:revision>
  <dcterms:created xsi:type="dcterms:W3CDTF">2023-12-11T06:42:05Z</dcterms:created>
  <dcterms:modified xsi:type="dcterms:W3CDTF">2024-02-06T04:51:50Z</dcterms:modified>
</cp:coreProperties>
</file>